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257" r:id="rId3"/>
    <p:sldId id="277" r:id="rId4"/>
    <p:sldId id="278" r:id="rId5"/>
    <p:sldId id="258" r:id="rId6"/>
    <p:sldId id="259" r:id="rId7"/>
    <p:sldId id="260" r:id="rId8"/>
    <p:sldId id="261" r:id="rId9"/>
    <p:sldId id="265" r:id="rId10"/>
    <p:sldId id="263" r:id="rId11"/>
    <p:sldId id="264" r:id="rId12"/>
    <p:sldId id="262" r:id="rId13"/>
    <p:sldId id="268" r:id="rId14"/>
    <p:sldId id="288" r:id="rId15"/>
    <p:sldId id="289" r:id="rId16"/>
    <p:sldId id="290" r:id="rId17"/>
    <p:sldId id="291" r:id="rId18"/>
    <p:sldId id="266" r:id="rId19"/>
    <p:sldId id="267" r:id="rId20"/>
    <p:sldId id="334" r:id="rId21"/>
    <p:sldId id="269" r:id="rId22"/>
    <p:sldId id="270" r:id="rId23"/>
    <p:sldId id="271" r:id="rId24"/>
    <p:sldId id="272" r:id="rId25"/>
    <p:sldId id="273" r:id="rId26"/>
    <p:sldId id="341" r:id="rId27"/>
    <p:sldId id="275" r:id="rId28"/>
    <p:sldId id="274" r:id="rId29"/>
    <p:sldId id="276" r:id="rId30"/>
    <p:sldId id="279" r:id="rId31"/>
    <p:sldId id="280" r:id="rId32"/>
    <p:sldId id="292" r:id="rId33"/>
    <p:sldId id="293" r:id="rId34"/>
    <p:sldId id="294" r:id="rId35"/>
    <p:sldId id="295" r:id="rId36"/>
    <p:sldId id="282" r:id="rId37"/>
    <p:sldId id="340" r:id="rId38"/>
    <p:sldId id="331" r:id="rId39"/>
    <p:sldId id="339" r:id="rId40"/>
    <p:sldId id="338" r:id="rId41"/>
    <p:sldId id="332" r:id="rId42"/>
    <p:sldId id="333" r:id="rId43"/>
    <p:sldId id="297" r:id="rId44"/>
    <p:sldId id="283" r:id="rId45"/>
    <p:sldId id="298" r:id="rId46"/>
    <p:sldId id="299" r:id="rId47"/>
    <p:sldId id="286" r:id="rId48"/>
    <p:sldId id="300" r:id="rId49"/>
    <p:sldId id="284" r:id="rId50"/>
    <p:sldId id="301" r:id="rId51"/>
    <p:sldId id="285" r:id="rId52"/>
    <p:sldId id="302" r:id="rId53"/>
    <p:sldId id="303" r:id="rId54"/>
    <p:sldId id="304" r:id="rId55"/>
    <p:sldId id="305" r:id="rId56"/>
    <p:sldId id="327" r:id="rId57"/>
    <p:sldId id="336" r:id="rId58"/>
    <p:sldId id="337" r:id="rId59"/>
    <p:sldId id="307" r:id="rId60"/>
    <p:sldId id="306" r:id="rId61"/>
    <p:sldId id="308" r:id="rId62"/>
    <p:sldId id="342" r:id="rId63"/>
    <p:sldId id="310" r:id="rId64"/>
    <p:sldId id="329" r:id="rId65"/>
    <p:sldId id="330" r:id="rId66"/>
    <p:sldId id="311" r:id="rId67"/>
    <p:sldId id="312" r:id="rId68"/>
    <p:sldId id="313" r:id="rId69"/>
    <p:sldId id="314" r:id="rId70"/>
    <p:sldId id="315" r:id="rId71"/>
    <p:sldId id="335" r:id="rId72"/>
    <p:sldId id="317" r:id="rId73"/>
    <p:sldId id="318" r:id="rId74"/>
    <p:sldId id="328" r:id="rId75"/>
    <p:sldId id="319" r:id="rId76"/>
    <p:sldId id="320" r:id="rId77"/>
    <p:sldId id="321" r:id="rId78"/>
    <p:sldId id="323" r:id="rId79"/>
    <p:sldId id="322" r:id="rId80"/>
    <p:sldId id="324" r:id="rId81"/>
    <p:sldId id="325" r:id="rId82"/>
    <p:sldId id="326" r:id="rId83"/>
    <p:sldId id="287" r:id="rId84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5" d="100"/>
          <a:sy n="145" d="100"/>
        </p:scale>
        <p:origin x="624" y="-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0748A-E813-4C61-8D76-7DCC6F510135}" type="datetimeFigureOut">
              <a:rPr lang="cs-CZ" smtClean="0"/>
              <a:pPr/>
              <a:t>19.10.2017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2A541-5A12-4D2F-A16D-D215950C73DE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573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936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736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539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552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499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015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802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557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934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CVBS (</a:t>
            </a:r>
            <a:r>
              <a:rPr lang="cs-CZ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Video </a:t>
            </a:r>
            <a:r>
              <a:rPr lang="cs-CZ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Blanc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Sync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Metoda analogového přenosu videa jediným (složeným, kompozitním) signálem; 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953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CVBS (</a:t>
            </a:r>
            <a:r>
              <a:rPr lang="cs-CZ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Video </a:t>
            </a:r>
            <a:r>
              <a:rPr lang="cs-CZ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Blanc</a:t>
            </a:r>
            <a:r>
              <a:rPr lang="cs-CZ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Sync</a:t>
            </a:r>
            <a:r>
              <a:rPr lang="cs-CZ" sz="1200" b="0" i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Metoda analogového přenosu videa jediným (složeným, kompozitním) signálem; </a:t>
            </a:r>
            <a:endParaRPr lang="cs-CZ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450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46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3915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706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3107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62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1259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4210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2671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1475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050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848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0992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2393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041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4072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8531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0468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2488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4051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4172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8360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013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8847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9653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2616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6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3370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7362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07708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8584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4211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9003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917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4195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30222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5392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3930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4195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2581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8001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2215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438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4154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01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251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5840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9042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09642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3781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3781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3781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11434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7116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05783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585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99812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8378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168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4724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9838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98388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65245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8178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521976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77631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6415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92365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78657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68867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246839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171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2A541-5A12-4D2F-A16D-D215950C73DE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34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7499-0EC5-49BF-8D2F-E3027025C1EE}" type="datetimeFigureOut">
              <a:rPr lang="cs-CZ" smtClean="0"/>
              <a:pPr/>
              <a:t>19.10.2017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7499-0EC5-49BF-8D2F-E3027025C1EE}" type="datetimeFigureOut">
              <a:rPr lang="cs-CZ" smtClean="0"/>
              <a:pPr/>
              <a:t>19.10.2017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7499-0EC5-49BF-8D2F-E3027025C1EE}" type="datetimeFigureOut">
              <a:rPr lang="cs-CZ" smtClean="0"/>
              <a:pPr/>
              <a:t>19.10.2017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7499-0EC5-49BF-8D2F-E3027025C1EE}" type="datetimeFigureOut">
              <a:rPr lang="cs-CZ" smtClean="0"/>
              <a:pPr/>
              <a:t>19.10.2017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7499-0EC5-49BF-8D2F-E3027025C1EE}" type="datetimeFigureOut">
              <a:rPr lang="cs-CZ" smtClean="0"/>
              <a:pPr/>
              <a:t>19.10.2017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7499-0EC5-49BF-8D2F-E3027025C1EE}" type="datetimeFigureOut">
              <a:rPr lang="cs-CZ" smtClean="0"/>
              <a:pPr/>
              <a:t>19.10.2017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7499-0EC5-49BF-8D2F-E3027025C1EE}" type="datetimeFigureOut">
              <a:rPr lang="cs-CZ" smtClean="0"/>
              <a:pPr/>
              <a:t>19.10.2017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7499-0EC5-49BF-8D2F-E3027025C1EE}" type="datetimeFigureOut">
              <a:rPr lang="cs-CZ" smtClean="0"/>
              <a:pPr/>
              <a:t>19.10.2017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7499-0EC5-49BF-8D2F-E3027025C1EE}" type="datetimeFigureOut">
              <a:rPr lang="cs-CZ" smtClean="0"/>
              <a:pPr/>
              <a:t>19.10.2017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87499-0EC5-49BF-8D2F-E3027025C1EE}" type="datetimeFigureOut">
              <a:rPr lang="cs-CZ" smtClean="0"/>
              <a:pPr/>
              <a:t>19.10.2017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87499-0EC5-49BF-8D2F-E3027025C1EE}" type="datetimeFigureOut">
              <a:rPr lang="cs-CZ" smtClean="0"/>
              <a:pPr/>
              <a:t>19.10.2017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9BE30-CADC-43CB-BEA9-65EE5EC31F3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wmf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inim.biz/prodex_pop.php?m=4-Agg_Firmware_EN.swf&amp;w=720&amp;h=576" TargetMode="External"/><Relationship Id="rId13" Type="http://schemas.openxmlformats.org/officeDocument/2006/relationships/image" Target="../media/image8.png"/><Relationship Id="rId3" Type="http://schemas.openxmlformats.org/officeDocument/2006/relationships/image" Target="../media/image1.wmf"/><Relationship Id="rId7" Type="http://schemas.openxmlformats.org/officeDocument/2006/relationships/image" Target="../media/image5.png"/><Relationship Id="rId12" Type="http://schemas.openxmlformats.org/officeDocument/2006/relationships/hyperlink" Target="http://inim.biz/prodex_pop.php?m=9-SmartLANG_EN.swf&amp;w=720&amp;h=576" TargetMode="External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inim.biz/prodex_pop.php?m=5-FLEX_web_EN.swf&amp;w=720&amp;h=57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nim.biz/prodex_pop.php?m=3-AutAcqBil_web_EN.swf&amp;w=720&amp;h=576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hyperlink" Target="http://inim.biz/prodex_pop.php?m=6-MappaTermi_web_EN.swf&amp;w=720&amp;h=576" TargetMode="External"/><Relationship Id="rId4" Type="http://schemas.openxmlformats.org/officeDocument/2006/relationships/hyperlink" Target="http://inim.biz/prodex_pop.php?m=1-EASY4U_EN.swf&amp;w=720&amp;h=576" TargetMode="External"/><Relationship Id="rId9" Type="http://schemas.openxmlformats.org/officeDocument/2006/relationships/image" Target="../media/image6.png"/><Relationship Id="rId14" Type="http://schemas.openxmlformats.org/officeDocument/2006/relationships/hyperlink" Target="http://inim.biz/prodex_pop.php?m=10-AIR2_web_EN.swf&amp;w=720&amp;h=57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w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1.wmf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49.png"/><Relationship Id="rId15" Type="http://schemas.openxmlformats.org/officeDocument/2006/relationships/image" Target="../media/image61.jpeg"/><Relationship Id="rId10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wmf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48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.wm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hyperlink" Target="http://inim.biz/prodex_pop.php?m=2-nBy_X_web_EN.swf&amp;w=720&amp;h=576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1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4" Type="http://schemas.openxmlformats.org/officeDocument/2006/relationships/image" Target="../media/image1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image" Target="../media/image1.wmf"/><Relationship Id="rId7" Type="http://schemas.openxmlformats.org/officeDocument/2006/relationships/image" Target="../media/image93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gif"/><Relationship Id="rId5" Type="http://schemas.openxmlformats.org/officeDocument/2006/relationships/image" Target="../media/image87.png"/><Relationship Id="rId4" Type="http://schemas.openxmlformats.org/officeDocument/2006/relationships/image" Target="../media/image91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image" Target="../media/image1.wmf"/><Relationship Id="rId7" Type="http://schemas.openxmlformats.org/officeDocument/2006/relationships/image" Target="../media/image93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gif"/><Relationship Id="rId11" Type="http://schemas.openxmlformats.org/officeDocument/2006/relationships/image" Target="../media/image96.gif"/><Relationship Id="rId5" Type="http://schemas.openxmlformats.org/officeDocument/2006/relationships/image" Target="../media/image87.png"/><Relationship Id="rId10" Type="http://schemas.openxmlformats.org/officeDocument/2006/relationships/image" Target="../media/image95.png"/><Relationship Id="rId4" Type="http://schemas.openxmlformats.org/officeDocument/2006/relationships/image" Target="../media/image91.gif"/><Relationship Id="rId9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hyperlink" Target="http://inim.biz/prodex_pop.php?m=11-IVY-B_EN.swf&amp;w=720&amp;h=576" TargetMode="External"/><Relationship Id="rId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png"/><Relationship Id="rId4" Type="http://schemas.openxmlformats.org/officeDocument/2006/relationships/image" Target="../media/image1.wmf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hyperlink" Target="http://inim.biz/prodex_pop.php?m=12-Nexus_EN.swf&amp;w=720&amp;h=576" TargetMode="External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hyperlink" Target="http://inim.biz/prodex_pop.php?m=8-SmartLANSI_web_EN.swf&amp;w=720&amp;h=576" TargetMode="External"/><Relationship Id="rId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nim.biz/prodex_pop.php?m=9-SmartLANG_EN.swf&amp;w=720&amp;h=576" TargetMode="Externa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hyperlink" Target="http://inim.biz/prodex_pop.php?m=9-SmartLANG_EN.swf&amp;w=720&amp;h=576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09.png"/><Relationship Id="rId4" Type="http://schemas.openxmlformats.org/officeDocument/2006/relationships/hyperlink" Target="http://inim.biz/prodex_pop.php?m=9-SmartLANG_EN.swf&amp;w=720&amp;h=576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w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.wmf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gif"/><Relationship Id="rId4" Type="http://schemas.openxmlformats.org/officeDocument/2006/relationships/image" Target="../media/image34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.wmf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1.png"/><Relationship Id="rId4" Type="http://schemas.openxmlformats.org/officeDocument/2006/relationships/image" Target="../media/image1.wmf"/><Relationship Id="rId9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inim.biz/prodex_pop.php?m=7-VOIB_web_EN.swf&amp;w=720&amp;h=57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249492"/>
            <a:ext cx="6516216" cy="1102519"/>
          </a:xfrm>
        </p:spPr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7991872" y="4225398"/>
            <a:ext cx="1152128" cy="9181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2483768" y="555526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Zabezpečovací ústředny</a:t>
            </a:r>
            <a:endParaRPr lang="cs-CZ" sz="3600" dirty="0"/>
          </a:p>
        </p:txBody>
      </p:sp>
      <p:sp>
        <p:nvSpPr>
          <p:cNvPr id="13" name="Obdélník 12"/>
          <p:cNvSpPr/>
          <p:nvPr/>
        </p:nvSpPr>
        <p:spPr>
          <a:xfrm>
            <a:off x="1763688" y="473199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195736" y="473199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1331640" y="473199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2699792" y="4659982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spc="440" dirty="0" smtClean="0">
                <a:cs typeface="Aharoni" pitchFamily="2" charset="-79"/>
              </a:rPr>
              <a:t>SICURIT CS, spol. s r.o.</a:t>
            </a:r>
          </a:p>
        </p:txBody>
      </p:sp>
      <p:pic>
        <p:nvPicPr>
          <p:cNvPr id="17" name="Obrázek 16" descr="ini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6110" y="1892279"/>
            <a:ext cx="3193922" cy="150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ek 18" descr="zámek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8591" y="1658045"/>
            <a:ext cx="2125777" cy="272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2700536" y="1352011"/>
            <a:ext cx="4572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Systémová zařízení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Ústředna</a:t>
            </a:r>
            <a:endParaRPr lang="it-IT" sz="16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Klávesnice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Čtečky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Expan</a:t>
            </a:r>
            <a:r>
              <a:rPr lang="cs-CZ" sz="1600" b="0" dirty="0" err="1"/>
              <a:t>déry</a:t>
            </a: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Izolátory</a:t>
            </a:r>
          </a:p>
          <a:p>
            <a:pPr>
              <a:buFontTx/>
              <a:buChar char="-"/>
            </a:pPr>
            <a:r>
              <a:rPr lang="cs-CZ" sz="1600" b="0" dirty="0"/>
              <a:t> Sběrnicová siréna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Deska hlasových zpráv</a:t>
            </a:r>
          </a:p>
          <a:p>
            <a:pPr>
              <a:buFontTx/>
              <a:buChar char="-"/>
            </a:pPr>
            <a:r>
              <a:rPr lang="cs-CZ" sz="1600" b="0" dirty="0"/>
              <a:t> GSM/GPRS komunikátor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LAN komunikátor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Bezdrátová </a:t>
            </a:r>
            <a:r>
              <a:rPr lang="cs-CZ" sz="1600" b="0" dirty="0" err="1"/>
              <a:t>nádstavba</a:t>
            </a: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Příslušenství</a:t>
            </a:r>
          </a:p>
          <a:p>
            <a:pPr>
              <a:buFontTx/>
              <a:buChar char="-"/>
            </a:pPr>
            <a:r>
              <a:rPr lang="cs-CZ" sz="1600" b="0" dirty="0"/>
              <a:t> Napájecí </a:t>
            </a:r>
            <a:r>
              <a:rPr lang="cs-CZ" sz="1600" b="0" dirty="0" smtClean="0"/>
              <a:t>zdroje</a:t>
            </a:r>
            <a:endParaRPr lang="it-IT" sz="1600" b="0" dirty="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77939" y="1308876"/>
            <a:ext cx="7921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>
                <a:latin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Ústředny</a:t>
            </a: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: </a:t>
            </a:r>
            <a:r>
              <a:rPr lang="cs-CZ" sz="2000" dirty="0">
                <a:latin typeface="Calibri" panose="020F0502020204030204" pitchFamily="34" charset="0"/>
              </a:rPr>
              <a:t>Jednotlivé modely a jejich funkce</a:t>
            </a:r>
            <a:endParaRPr lang="it-IT" sz="2000" dirty="0">
              <a:latin typeface="Calibri" panose="020F0502020204030204" pitchFamily="34" charset="0"/>
            </a:endParaRPr>
          </a:p>
        </p:txBody>
      </p:sp>
      <p:graphicFrame>
        <p:nvGraphicFramePr>
          <p:cNvPr id="18" name="Group 1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618083"/>
              </p:ext>
            </p:extLst>
          </p:nvPr>
        </p:nvGraphicFramePr>
        <p:xfrm>
          <a:off x="251520" y="1758582"/>
          <a:ext cx="8713789" cy="1809175"/>
        </p:xfrm>
        <a:graphic>
          <a:graphicData uri="http://schemas.openxmlformats.org/drawingml/2006/table">
            <a:tbl>
              <a:tblPr/>
              <a:tblGrid>
                <a:gridCol w="3097038"/>
                <a:gridCol w="1044116"/>
                <a:gridCol w="1260140"/>
                <a:gridCol w="2015507"/>
                <a:gridCol w="1296988"/>
              </a:tblGrid>
              <a:tr h="213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SmartLiving</a:t>
                      </a:r>
                      <a:r>
                        <a:rPr kumimoji="0" 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505</a:t>
                      </a: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SmartLiving</a:t>
                      </a:r>
                      <a:r>
                        <a:rPr kumimoji="0" 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515</a:t>
                      </a: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SmartLiving</a:t>
                      </a:r>
                      <a:r>
                        <a:rPr kumimoji="0" 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1050, 1050L, 1050L/G3</a:t>
                      </a: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err="1" smtClean="0">
                          <a:latin typeface="+mn-lt"/>
                        </a:rPr>
                        <a:t>SmartLiving</a:t>
                      </a:r>
                      <a:r>
                        <a:rPr lang="cs-CZ" sz="1000" dirty="0" smtClean="0">
                          <a:latin typeface="+mn-lt"/>
                        </a:rPr>
                        <a:t> 10100L a 10100L/G3</a:t>
                      </a:r>
                      <a:endParaRPr lang="cs-CZ" sz="1000" dirty="0"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33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Svorky na základní desce (výstupní)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(0)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(5)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Max počet svorek v systému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+mn-lt"/>
                        </a:rPr>
                        <a:t>15</a:t>
                      </a:r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4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V/V svorky v systému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+mn-lt"/>
                        </a:rPr>
                        <a:t>15</a:t>
                      </a:r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4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Svorky přemístitelné v systému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+mn-lt"/>
                        </a:rPr>
                        <a:t>15</a:t>
                      </a:r>
                      <a:endParaRPr lang="cs-CZ" sz="1400" dirty="0"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5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Relé na zákl. desce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4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Programovatelné výstupy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4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Skupiny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19" name="Obrázek 18" descr="deska1050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4928" y="3678639"/>
            <a:ext cx="37084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483769" y="1257604"/>
            <a:ext cx="504056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>
                <a:latin typeface="L Frutiger Light"/>
              </a:rPr>
              <a:t> </a:t>
            </a:r>
            <a:r>
              <a:rPr lang="cs-CZ" sz="2000" b="1" dirty="0">
                <a:solidFill>
                  <a:srgbClr val="FF0000"/>
                </a:solidFill>
                <a:latin typeface="L Frutiger Light"/>
              </a:rPr>
              <a:t>Ústředny</a:t>
            </a:r>
            <a:r>
              <a:rPr lang="it-IT" sz="2000" b="1" dirty="0">
                <a:solidFill>
                  <a:srgbClr val="FF0000"/>
                </a:solidFill>
                <a:latin typeface="L Frutiger Light"/>
              </a:rPr>
              <a:t>: </a:t>
            </a:r>
            <a:r>
              <a:rPr lang="cs-CZ" sz="2000" dirty="0">
                <a:latin typeface="L Frutiger Light"/>
              </a:rPr>
              <a:t>typy a vlastnosti</a:t>
            </a:r>
            <a:endParaRPr lang="it-IT" sz="2000" dirty="0">
              <a:latin typeface="L Frutiger Light"/>
            </a:endParaRPr>
          </a:p>
        </p:txBody>
      </p:sp>
      <p:graphicFrame>
        <p:nvGraphicFramePr>
          <p:cNvPr id="15" name="Group 9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082065"/>
              </p:ext>
            </p:extLst>
          </p:nvPr>
        </p:nvGraphicFramePr>
        <p:xfrm>
          <a:off x="323528" y="1761104"/>
          <a:ext cx="8713788" cy="2878143"/>
        </p:xfrm>
        <a:graphic>
          <a:graphicData uri="http://schemas.openxmlformats.org/drawingml/2006/table">
            <a:tbl>
              <a:tblPr/>
              <a:tblGrid>
                <a:gridCol w="3240360"/>
                <a:gridCol w="1224136"/>
                <a:gridCol w="1152576"/>
                <a:gridCol w="1224232"/>
                <a:gridCol w="575393"/>
                <a:gridCol w="1297091"/>
              </a:tblGrid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3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SmartLiving</a:t>
                      </a:r>
                      <a:r>
                        <a:rPr kumimoji="0" 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505</a:t>
                      </a: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SmartLiving</a:t>
                      </a:r>
                      <a:r>
                        <a:rPr kumimoji="0" 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515</a:t>
                      </a: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SmartLiving</a:t>
                      </a:r>
                      <a:r>
                        <a:rPr kumimoji="0" 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1050, 1050L 1050L/G3</a:t>
                      </a: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SmartLiving</a:t>
                      </a:r>
                      <a:r>
                        <a:rPr kumimoji="0" lang="cs-CZ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10100L, 10100L/G3</a:t>
                      </a:r>
                      <a:endParaRPr kumimoji="0" lang="it-IT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Čtečky karet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nBy</a:t>
                      </a:r>
                    </a:p>
                  </a:txBody>
                  <a:tcPr marL="36003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Klávesnice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Joy, Joy/MAX, nCode/G</a:t>
                      </a:r>
                    </a:p>
                  </a:txBody>
                  <a:tcPr marL="36003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Expandéry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Flex5</a:t>
                      </a:r>
                    </a:p>
                  </a:txBody>
                  <a:tcPr marL="36003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Vysílač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Air2</a:t>
                      </a:r>
                    </a:p>
                  </a:txBody>
                  <a:tcPr marL="36003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horzOverflow="overflow"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0" marR="0" marT="0" marB="0" horzOverflow="overflow">
                    <a:solidFill>
                      <a:srgbClr val="FFFF99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Instalační kódy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3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Uživatelské kódy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3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Počet přívěsků a karet v systému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3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Napájecí zdroj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3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1,2A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3A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5A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Box </a:t>
                      </a:r>
                    </a:p>
                  </a:txBody>
                  <a:tcPr marL="36003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Kovový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Montáž expandéru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Flex5/U </a:t>
                      </a: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 ústředny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3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Montáž IP modulu do ústředny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3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Ano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Deník událostí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3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500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400" dirty="0" smtClean="0">
                          <a:latin typeface="+mn-lt"/>
                        </a:rPr>
                        <a:t>1000</a:t>
                      </a:r>
                      <a:endParaRPr lang="it-IT" sz="1400" dirty="0">
                        <a:latin typeface="+mn-lt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400" dirty="0">
                        <a:latin typeface="+mn-lt"/>
                      </a:endParaRPr>
                    </a:p>
                  </a:txBody>
                  <a:tcPr marL="0" marR="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1257604"/>
            <a:ext cx="4824536" cy="3708862"/>
          </a:xfrm>
          <a:prstGeom prst="rect">
            <a:avLst/>
          </a:prstGeom>
        </p:spPr>
      </p:pic>
      <p:sp>
        <p:nvSpPr>
          <p:cNvPr id="17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SmartLeague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971600" y="1401620"/>
            <a:ext cx="215991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>
                <a:solidFill>
                  <a:srgbClr val="004080"/>
                </a:solidFill>
                <a:latin typeface="L Frutiger Light"/>
              </a:rPr>
              <a:t> </a:t>
            </a:r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</a:rPr>
              <a:t>Konfigurační</a:t>
            </a:r>
          </a:p>
          <a:p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</a:rPr>
              <a:t>  software</a:t>
            </a:r>
            <a:endParaRPr lang="it-IT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17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SmartLeague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971600" y="1401620"/>
            <a:ext cx="215991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>
                <a:solidFill>
                  <a:srgbClr val="004080"/>
                </a:solidFill>
                <a:latin typeface="L Frutiger Light"/>
              </a:rPr>
              <a:t> </a:t>
            </a:r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</a:rPr>
              <a:t>Konfigurační</a:t>
            </a:r>
          </a:p>
          <a:p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</a:rPr>
              <a:t>  software</a:t>
            </a:r>
            <a:endParaRPr lang="it-IT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67472" y="1200488"/>
            <a:ext cx="4752528" cy="371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425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17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SmartLeague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971600" y="1401620"/>
            <a:ext cx="215991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>
                <a:solidFill>
                  <a:srgbClr val="004080"/>
                </a:solidFill>
                <a:latin typeface="L Frutiger Light"/>
              </a:rPr>
              <a:t> </a:t>
            </a:r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</a:rPr>
              <a:t>Konfigurační</a:t>
            </a:r>
          </a:p>
          <a:p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</a:rPr>
              <a:t>  software</a:t>
            </a:r>
            <a:endParaRPr lang="it-IT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67472" y="1203598"/>
            <a:ext cx="4752528" cy="371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435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17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SmartLeague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971600" y="1401620"/>
            <a:ext cx="215991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>
                <a:solidFill>
                  <a:srgbClr val="004080"/>
                </a:solidFill>
                <a:latin typeface="L Frutiger Light"/>
              </a:rPr>
              <a:t> </a:t>
            </a:r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</a:rPr>
              <a:t>Konfigurační</a:t>
            </a:r>
          </a:p>
          <a:p>
            <a:r>
              <a:rPr lang="cs-CZ" sz="2000" dirty="0">
                <a:solidFill>
                  <a:srgbClr val="FF0000"/>
                </a:solidFill>
                <a:latin typeface="Calibri" panose="020F0502020204030204" pitchFamily="34" charset="0"/>
              </a:rPr>
              <a:t>  software</a:t>
            </a:r>
            <a:endParaRPr lang="it-IT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67472" y="1238155"/>
            <a:ext cx="4708359" cy="36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3865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2700536" y="1352011"/>
            <a:ext cx="4572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Systémová zařízení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Ústředna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Klávesnice</a:t>
            </a:r>
            <a:endParaRPr lang="it-IT" sz="16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Čtečky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Expan</a:t>
            </a:r>
            <a:r>
              <a:rPr lang="cs-CZ" sz="1600" b="0" dirty="0" err="1"/>
              <a:t>déry</a:t>
            </a: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Izolátory</a:t>
            </a:r>
          </a:p>
          <a:p>
            <a:pPr>
              <a:buFontTx/>
              <a:buChar char="-"/>
            </a:pPr>
            <a:r>
              <a:rPr lang="cs-CZ" sz="1600" b="0" dirty="0"/>
              <a:t> Sběrnicová siréna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Deska hlasových zpráv</a:t>
            </a:r>
          </a:p>
          <a:p>
            <a:pPr>
              <a:buFontTx/>
              <a:buChar char="-"/>
            </a:pPr>
            <a:r>
              <a:rPr lang="cs-CZ" sz="1600" b="0" dirty="0"/>
              <a:t> GSM/GPRS komunikátor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LAN komunikátor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Bezdrátová </a:t>
            </a:r>
            <a:r>
              <a:rPr lang="cs-CZ" sz="1600" b="0" dirty="0" err="1"/>
              <a:t>nádstavba</a:t>
            </a: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Příslušenství</a:t>
            </a:r>
          </a:p>
          <a:p>
            <a:pPr>
              <a:buFontTx/>
              <a:buChar char="-"/>
            </a:pPr>
            <a:r>
              <a:rPr lang="cs-CZ" sz="1600" b="0" dirty="0"/>
              <a:t> Napájecí </a:t>
            </a:r>
            <a:r>
              <a:rPr lang="cs-CZ" sz="1600" b="0" dirty="0" smtClean="0"/>
              <a:t>zdroje</a:t>
            </a:r>
            <a:endParaRPr lang="it-IT" sz="1600" b="0" dirty="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958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43608" y="1536524"/>
            <a:ext cx="792162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>
                <a:latin typeface="L Frutiger Light"/>
              </a:rPr>
              <a:t> </a:t>
            </a:r>
            <a:r>
              <a:rPr lang="cs-CZ" sz="1600" dirty="0">
                <a:latin typeface="L Frutiger Light"/>
              </a:rPr>
              <a:t>Komponenty </a:t>
            </a:r>
            <a:r>
              <a:rPr lang="it-IT" sz="1600" dirty="0">
                <a:latin typeface="L Frutiger Light"/>
              </a:rPr>
              <a:t>syst</a:t>
            </a:r>
            <a:r>
              <a:rPr lang="cs-CZ" sz="1600" dirty="0">
                <a:latin typeface="L Frutiger Light"/>
              </a:rPr>
              <a:t>é</a:t>
            </a:r>
            <a:r>
              <a:rPr lang="it-IT" sz="1600" dirty="0">
                <a:latin typeface="L Frutiger Light"/>
              </a:rPr>
              <a:t>m</a:t>
            </a:r>
            <a:r>
              <a:rPr lang="cs-CZ" sz="1600" dirty="0">
                <a:latin typeface="L Frutiger Light"/>
              </a:rPr>
              <a:t>u</a:t>
            </a:r>
            <a:r>
              <a:rPr lang="it-IT" sz="1600" dirty="0">
                <a:latin typeface="L Frutiger Light"/>
              </a:rPr>
              <a:t> – </a:t>
            </a:r>
            <a:r>
              <a:rPr lang="cs-CZ" sz="1600" dirty="0">
                <a:latin typeface="L Frutiger Light"/>
              </a:rPr>
              <a:t>klávesnice </a:t>
            </a:r>
            <a:r>
              <a:rPr lang="it-IT" sz="1600" b="1" dirty="0" smtClean="0">
                <a:solidFill>
                  <a:srgbClr val="FF0000"/>
                </a:solidFill>
                <a:latin typeface="L Frutiger Light"/>
              </a:rPr>
              <a:t>Joy</a:t>
            </a:r>
            <a:r>
              <a:rPr lang="cs-CZ" sz="1600" b="1" dirty="0" smtClean="0">
                <a:solidFill>
                  <a:srgbClr val="FF0000"/>
                </a:solidFill>
                <a:latin typeface="L Frutiger Light"/>
              </a:rPr>
              <a:t>/GR</a:t>
            </a:r>
            <a:endParaRPr lang="it-IT" sz="1600" b="1" dirty="0">
              <a:solidFill>
                <a:srgbClr val="FF0000"/>
              </a:solidFill>
              <a:latin typeface="L Frutiger Light"/>
            </a:endParaRPr>
          </a:p>
          <a:p>
            <a:pPr>
              <a:buFont typeface="Times" pitchFamily="18" charset="0"/>
              <a:buNone/>
            </a:pPr>
            <a:endParaRPr lang="it-IT" sz="1600" dirty="0">
              <a:latin typeface="L Frutiger Light"/>
            </a:endParaRPr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it-IT" sz="1600" b="0" dirty="0"/>
              <a:t>Gra</a:t>
            </a:r>
            <a:r>
              <a:rPr lang="cs-CZ" sz="1600" b="0" dirty="0" err="1"/>
              <a:t>fický</a:t>
            </a:r>
            <a:r>
              <a:rPr lang="it-IT" sz="1600" b="0" dirty="0"/>
              <a:t> LCD displ</a:t>
            </a:r>
            <a:r>
              <a:rPr lang="cs-CZ" sz="1600" b="0" dirty="0"/>
              <a:t>ej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Uživatelské rozhraní </a:t>
            </a:r>
            <a:r>
              <a:rPr lang="it-IT" sz="1600" b="0" dirty="0"/>
              <a:t>Easy4U</a:t>
            </a:r>
          </a:p>
          <a:p>
            <a:pPr lvl="1"/>
            <a:r>
              <a:rPr lang="cs-CZ" sz="1600" b="0" dirty="0"/>
              <a:t>Ikony a zkratky</a:t>
            </a:r>
            <a:endParaRPr lang="it-IT" sz="1600" b="0" dirty="0"/>
          </a:p>
          <a:p>
            <a:pPr lvl="1"/>
            <a:r>
              <a:rPr lang="cs-CZ" sz="1600" b="0" dirty="0"/>
              <a:t>Hlasový průvodce </a:t>
            </a:r>
            <a:r>
              <a:rPr lang="cs-CZ" sz="1600" b="0" dirty="0" smtClean="0"/>
              <a:t>menu</a:t>
            </a:r>
            <a:endParaRPr lang="cs-CZ" sz="1600" dirty="0"/>
          </a:p>
          <a:p>
            <a:pPr>
              <a:buFontTx/>
              <a:buChar char="-"/>
            </a:pPr>
            <a:r>
              <a:rPr lang="it-IT" sz="1600" dirty="0"/>
              <a:t> 2 </a:t>
            </a:r>
            <a:r>
              <a:rPr lang="cs-CZ" sz="1600" dirty="0"/>
              <a:t>svorky </a:t>
            </a:r>
            <a:r>
              <a:rPr lang="it-IT" sz="1600" dirty="0"/>
              <a:t>FlexIO</a:t>
            </a:r>
          </a:p>
          <a:p>
            <a:pPr lvl="1"/>
            <a:r>
              <a:rPr lang="cs-CZ" sz="1600" dirty="0"/>
              <a:t>Možnost připojení roletového a vibračního </a:t>
            </a:r>
          </a:p>
          <a:p>
            <a:pPr lvl="1"/>
            <a:r>
              <a:rPr lang="cs-CZ" sz="1600" dirty="0"/>
              <a:t>senzoru na obě svorky</a:t>
            </a:r>
            <a:endParaRPr lang="it-IT" sz="1600" dirty="0"/>
          </a:p>
          <a:p>
            <a:pPr lvl="1"/>
            <a:r>
              <a:rPr lang="cs-CZ" sz="1600" dirty="0"/>
              <a:t>Zatížitelnost výstupu</a:t>
            </a:r>
            <a:r>
              <a:rPr lang="it-IT" sz="1600" dirty="0"/>
              <a:t> </a:t>
            </a:r>
            <a:r>
              <a:rPr lang="it-IT" sz="1600" dirty="0" smtClean="0"/>
              <a:t>150mA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dirty="0"/>
              <a:t>Vestavěný </a:t>
            </a:r>
            <a:r>
              <a:rPr lang="cs-CZ" sz="1600" dirty="0" smtClean="0"/>
              <a:t>bzučák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dirty="0" err="1"/>
              <a:t>Tamper</a:t>
            </a:r>
            <a:r>
              <a:rPr lang="cs-CZ" sz="1600" dirty="0"/>
              <a:t> ochrana (odtržení od zdi, otevření)</a:t>
            </a:r>
            <a:endParaRPr lang="it-IT" sz="1600" dirty="0"/>
          </a:p>
          <a:p>
            <a:pPr lvl="1"/>
            <a:endParaRPr lang="it-IT" sz="1600" b="0" dirty="0"/>
          </a:p>
        </p:txBody>
      </p:sp>
      <p:pic>
        <p:nvPicPr>
          <p:cNvPr id="15" name="Obrázek 14" descr="Joy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361056"/>
            <a:ext cx="3239988" cy="26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>
                <a:solidFill>
                  <a:srgbClr val="FF0000"/>
                </a:solidFill>
              </a:rPr>
              <a:t>Klávesnice</a:t>
            </a:r>
            <a:r>
              <a:rPr lang="cs-CZ" b="1" dirty="0" smtClean="0">
                <a:solidFill>
                  <a:srgbClr val="FF0000"/>
                </a:solidFill>
              </a:rPr>
              <a:t> JOY/GR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Joy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7312" y="1099164"/>
            <a:ext cx="2672579" cy="21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971601" y="1611283"/>
            <a:ext cx="67687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</a:t>
            </a:r>
            <a:r>
              <a:rPr lang="it-IT" sz="1600" dirty="0"/>
              <a:t>syst</a:t>
            </a:r>
            <a:r>
              <a:rPr lang="cs-CZ" sz="1600" dirty="0"/>
              <a:t>é</a:t>
            </a:r>
            <a:r>
              <a:rPr lang="it-IT" sz="1600" dirty="0"/>
              <a:t>m</a:t>
            </a:r>
            <a:r>
              <a:rPr lang="cs-CZ" sz="1600" dirty="0"/>
              <a:t>u</a:t>
            </a:r>
            <a:r>
              <a:rPr lang="it-IT" sz="1600" dirty="0"/>
              <a:t> – </a:t>
            </a:r>
            <a:r>
              <a:rPr lang="cs-CZ" sz="1600" dirty="0"/>
              <a:t>klávesnice </a:t>
            </a:r>
            <a:r>
              <a:rPr lang="it-IT" sz="1600" dirty="0" smtClean="0"/>
              <a:t>Joy</a:t>
            </a:r>
            <a:r>
              <a:rPr lang="cs-CZ" sz="1600" dirty="0" smtClean="0"/>
              <a:t>/MAX</a:t>
            </a:r>
            <a:endParaRPr lang="it-IT" sz="1600" dirty="0"/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Tx/>
              <a:buChar char="-"/>
            </a:pPr>
            <a:r>
              <a:rPr lang="it-IT" sz="1600" b="0" dirty="0" smtClean="0"/>
              <a:t> </a:t>
            </a:r>
            <a:r>
              <a:rPr lang="cs-CZ" sz="1600" b="0" dirty="0"/>
              <a:t>Integrovaný mikrofon a reproduktor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Integrovaná </a:t>
            </a:r>
            <a:r>
              <a:rPr lang="cs-CZ" sz="1600" b="0" dirty="0" err="1"/>
              <a:t>Proxi</a:t>
            </a:r>
            <a:r>
              <a:rPr lang="cs-CZ" sz="1600" b="0" dirty="0"/>
              <a:t> čtečka</a:t>
            </a:r>
            <a:endParaRPr lang="it-IT" sz="1600" b="0" dirty="0"/>
          </a:p>
          <a:p>
            <a:pPr lvl="1"/>
            <a:r>
              <a:rPr lang="it-IT" sz="1600" b="0" dirty="0"/>
              <a:t>4+4 </a:t>
            </a:r>
            <a:r>
              <a:rPr lang="cs-CZ" sz="1600" b="0" dirty="0"/>
              <a:t>zkratky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Teploměr</a:t>
            </a:r>
            <a:endParaRPr lang="it-IT" sz="1600" b="0" dirty="0"/>
          </a:p>
        </p:txBody>
      </p:sp>
      <p:pic>
        <p:nvPicPr>
          <p:cNvPr id="15" name="Obrázek 14" descr="Karta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5520" y="3658176"/>
            <a:ext cx="1814513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 descr="klicenka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4040" y="3354963"/>
            <a:ext cx="766762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ázek 16" descr="teplomer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4549" y="2849563"/>
            <a:ext cx="15049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altoparlant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8246" y="3585256"/>
            <a:ext cx="11953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ek 18" descr="nboss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451" y="2635826"/>
            <a:ext cx="7651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>
                <a:solidFill>
                  <a:srgbClr val="FF0000"/>
                </a:solidFill>
              </a:rPr>
              <a:t>Klávesnice</a:t>
            </a:r>
            <a:r>
              <a:rPr lang="cs-CZ" b="1" dirty="0" smtClean="0">
                <a:solidFill>
                  <a:srgbClr val="FF0000"/>
                </a:solidFill>
              </a:rPr>
              <a:t> JOY/MAX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249492"/>
            <a:ext cx="6516216" cy="1102519"/>
          </a:xfrm>
        </p:spPr>
        <p:txBody>
          <a:bodyPr/>
          <a:lstStyle/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13" name="Picture 5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3272" y="1401620"/>
            <a:ext cx="1814552" cy="184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327009"/>
            <a:ext cx="1859785" cy="188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0" descr="Joy.gif">
            <a:hlinkClick r:id="rId8"/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76945" y="1401621"/>
            <a:ext cx="1626672" cy="131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08197" y="3422905"/>
            <a:ext cx="1779627" cy="10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13" descr="smartlang.gif">
            <a:hlinkClick r:id="rId12"/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77656" y="3371164"/>
            <a:ext cx="1656184" cy="110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ek 14" descr="AIR100KF.gif">
            <a:hlinkClick r:id="rId14"/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76816" y="3214617"/>
            <a:ext cx="1411427" cy="108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Obrázek 11" descr="FlexIO.gif">
            <a:hlinkClick r:id="rId16"/>
          </p:cNvPr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20272" y="2757218"/>
            <a:ext cx="1838325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051720" y="249492"/>
            <a:ext cx="5760640" cy="1102519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ARIA/HG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13" name="CasellaDiTesto 8"/>
          <p:cNvSpPr txBox="1"/>
          <p:nvPr/>
        </p:nvSpPr>
        <p:spPr>
          <a:xfrm>
            <a:off x="866064" y="1437620"/>
            <a:ext cx="78207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Nová LCD klávesnice</a:t>
            </a:r>
          </a:p>
          <a:p>
            <a:pPr algn="ctr"/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Grafický displej s 12 ikonami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Čtečka karet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2 svorky vstup/výstup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Termostat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Mikrofon s reproduktorem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Světelný senzor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Akcelerometr -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tamper</a:t>
            </a:r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Rozměry 114x139x24mm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69829"/>
            <a:ext cx="2509934" cy="20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274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222375" y="1615433"/>
            <a:ext cx="792162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>
                <a:latin typeface="L Frutiger Light"/>
              </a:rPr>
              <a:t> </a:t>
            </a:r>
            <a:r>
              <a:rPr lang="cs-CZ" sz="1600" dirty="0">
                <a:latin typeface="L Frutiger Light"/>
              </a:rPr>
              <a:t>Komponenty </a:t>
            </a:r>
            <a:r>
              <a:rPr lang="it-IT" sz="1600" dirty="0">
                <a:latin typeface="L Frutiger Light"/>
              </a:rPr>
              <a:t>syst</a:t>
            </a:r>
            <a:r>
              <a:rPr lang="cs-CZ" sz="1600" dirty="0">
                <a:latin typeface="L Frutiger Light"/>
              </a:rPr>
              <a:t>é</a:t>
            </a:r>
            <a:r>
              <a:rPr lang="it-IT" sz="1600" dirty="0">
                <a:latin typeface="L Frutiger Light"/>
              </a:rPr>
              <a:t>m</a:t>
            </a:r>
            <a:r>
              <a:rPr lang="cs-CZ" sz="1600" dirty="0">
                <a:latin typeface="L Frutiger Light"/>
              </a:rPr>
              <a:t>u</a:t>
            </a:r>
            <a:r>
              <a:rPr lang="it-IT" sz="1600" dirty="0">
                <a:latin typeface="L Frutiger Light"/>
              </a:rPr>
              <a:t> – </a:t>
            </a:r>
            <a:r>
              <a:rPr lang="cs-CZ" sz="1600" dirty="0">
                <a:latin typeface="L Frutiger Light"/>
              </a:rPr>
              <a:t>klávesnice </a:t>
            </a:r>
            <a:r>
              <a:rPr lang="it-IT" sz="1600" b="1" dirty="0">
                <a:solidFill>
                  <a:srgbClr val="FF0000"/>
                </a:solidFill>
                <a:latin typeface="L Frutiger Light"/>
              </a:rPr>
              <a:t>nCode/G</a:t>
            </a:r>
            <a:r>
              <a:rPr lang="it-IT" sz="1600" dirty="0">
                <a:latin typeface="L Frutiger Light"/>
              </a:rPr>
              <a:t> </a:t>
            </a:r>
            <a:endParaRPr lang="it-IT" sz="1600" dirty="0"/>
          </a:p>
          <a:p>
            <a:pPr>
              <a:buFont typeface="Times" pitchFamily="18" charset="0"/>
              <a:buNone/>
            </a:pP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 </a:t>
            </a:r>
            <a:r>
              <a:rPr lang="cs-CZ" sz="1600" b="0" dirty="0"/>
              <a:t>Grafický </a:t>
            </a:r>
            <a:r>
              <a:rPr lang="it-IT" sz="1600" b="0" dirty="0"/>
              <a:t>LCD displ</a:t>
            </a:r>
            <a:r>
              <a:rPr lang="cs-CZ" sz="1600" b="0" dirty="0"/>
              <a:t>ej</a:t>
            </a:r>
            <a:endParaRPr lang="it-IT" sz="1600" b="0" dirty="0"/>
          </a:p>
          <a:p>
            <a:pPr>
              <a:buFontTx/>
              <a:buChar char="-"/>
            </a:pP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1 </a:t>
            </a:r>
            <a:r>
              <a:rPr lang="cs-CZ" sz="1600" b="0" dirty="0"/>
              <a:t>svorka </a:t>
            </a:r>
            <a:r>
              <a:rPr lang="it-IT" sz="1600" b="0" dirty="0"/>
              <a:t>FlexIO</a:t>
            </a:r>
          </a:p>
          <a:p>
            <a:pPr lvl="1"/>
            <a:r>
              <a:rPr lang="cs-CZ" sz="1600" b="0" dirty="0"/>
              <a:t>Možnost připojení roletového a vibračního senzoru </a:t>
            </a:r>
          </a:p>
          <a:p>
            <a:pPr lvl="1"/>
            <a:r>
              <a:rPr lang="cs-CZ" sz="1600" b="0" dirty="0"/>
              <a:t>Zatížitelnost výstupu</a:t>
            </a:r>
            <a:r>
              <a:rPr lang="it-IT" sz="1600" b="0" dirty="0"/>
              <a:t> 150mA</a:t>
            </a:r>
          </a:p>
          <a:p>
            <a:pPr lvl="1"/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Vestavěný bzučák</a:t>
            </a:r>
            <a:endParaRPr lang="it-IT" sz="1600" b="0" dirty="0"/>
          </a:p>
          <a:p>
            <a:pPr>
              <a:buFontTx/>
              <a:buChar char="-"/>
            </a:pP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 err="1"/>
              <a:t>Tamper</a:t>
            </a:r>
            <a:r>
              <a:rPr lang="cs-CZ" sz="1600" b="0" dirty="0"/>
              <a:t> ochrana (odtržení od zdi, otevření)</a:t>
            </a:r>
            <a:endParaRPr lang="it-IT" sz="1600" b="0" dirty="0"/>
          </a:p>
        </p:txBody>
      </p:sp>
      <p:pic>
        <p:nvPicPr>
          <p:cNvPr id="28" name="Obrázek 27" descr="ncodegb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279702"/>
            <a:ext cx="143033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Obrázek 28" descr="ncodegn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7877" y="2597866"/>
            <a:ext cx="127476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>
                <a:solidFill>
                  <a:srgbClr val="FF0000"/>
                </a:solidFill>
              </a:rPr>
              <a:t>Klávesnice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nCode</a:t>
            </a:r>
            <a:r>
              <a:rPr lang="cs-CZ" b="1" dirty="0" smtClean="0">
                <a:solidFill>
                  <a:srgbClr val="FF0000"/>
                </a:solidFill>
              </a:rPr>
              <a:t>/G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26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>
                <a:solidFill>
                  <a:srgbClr val="FF0000"/>
                </a:solidFill>
              </a:rPr>
              <a:t>Klávesnice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Concept</a:t>
            </a:r>
            <a:r>
              <a:rPr lang="cs-CZ" b="1" dirty="0" smtClean="0">
                <a:solidFill>
                  <a:srgbClr val="FF0000"/>
                </a:solidFill>
              </a:rPr>
              <a:t>/G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1043608" y="1352011"/>
            <a:ext cx="7921625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>
                <a:latin typeface="L Frutiger Light"/>
              </a:rPr>
              <a:t> </a:t>
            </a:r>
            <a:r>
              <a:rPr lang="cs-CZ" sz="1600" dirty="0">
                <a:latin typeface="L Frutiger Light"/>
              </a:rPr>
              <a:t>Komponenty </a:t>
            </a:r>
            <a:r>
              <a:rPr lang="it-IT" sz="1600" dirty="0">
                <a:latin typeface="L Frutiger Light"/>
              </a:rPr>
              <a:t>syst</a:t>
            </a:r>
            <a:r>
              <a:rPr lang="cs-CZ" sz="1600" dirty="0">
                <a:latin typeface="L Frutiger Light"/>
              </a:rPr>
              <a:t>é</a:t>
            </a:r>
            <a:r>
              <a:rPr lang="it-IT" sz="1600" dirty="0">
                <a:latin typeface="L Frutiger Light"/>
              </a:rPr>
              <a:t>m</a:t>
            </a:r>
            <a:r>
              <a:rPr lang="cs-CZ" sz="1600" dirty="0">
                <a:latin typeface="L Frutiger Light"/>
              </a:rPr>
              <a:t>u</a:t>
            </a:r>
            <a:r>
              <a:rPr lang="it-IT" sz="1600" dirty="0">
                <a:latin typeface="L Frutiger Light"/>
              </a:rPr>
              <a:t> – </a:t>
            </a:r>
            <a:r>
              <a:rPr lang="cs-CZ" sz="1600" dirty="0">
                <a:latin typeface="L Frutiger Light"/>
              </a:rPr>
              <a:t>klávesnice </a:t>
            </a:r>
            <a:r>
              <a:rPr lang="it-IT" sz="1600" b="1" dirty="0">
                <a:solidFill>
                  <a:srgbClr val="FF0000"/>
                </a:solidFill>
                <a:latin typeface="L Frutiger Light"/>
              </a:rPr>
              <a:t>Concept</a:t>
            </a:r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Tx/>
              <a:buChar char="-"/>
            </a:pPr>
            <a:r>
              <a:rPr lang="it-IT" sz="1600" b="0" dirty="0" smtClean="0"/>
              <a:t> </a:t>
            </a:r>
            <a:r>
              <a:rPr lang="it-IT" sz="1600" b="0" dirty="0"/>
              <a:t>Gra</a:t>
            </a:r>
            <a:r>
              <a:rPr lang="cs-CZ" sz="1600" b="0" dirty="0" err="1"/>
              <a:t>fický</a:t>
            </a:r>
            <a:r>
              <a:rPr lang="it-IT" sz="1600" b="0" dirty="0"/>
              <a:t> LCD displ</a:t>
            </a:r>
            <a:r>
              <a:rPr lang="cs-CZ" sz="1600" b="0" dirty="0"/>
              <a:t>ej</a:t>
            </a:r>
            <a:endParaRPr lang="it-IT" sz="1600" b="0" dirty="0"/>
          </a:p>
          <a:p>
            <a:pPr>
              <a:buFontTx/>
              <a:buChar char="-"/>
            </a:pP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Dotyková klávesnice</a:t>
            </a:r>
            <a:endParaRPr lang="it-IT" sz="1600" b="0" dirty="0"/>
          </a:p>
          <a:p>
            <a:pPr>
              <a:buFontTx/>
              <a:buChar char="-"/>
            </a:pP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 smtClean="0"/>
              <a:t> </a:t>
            </a:r>
            <a:r>
              <a:rPr lang="it-IT" sz="1600" b="0" dirty="0" smtClean="0"/>
              <a:t>1 </a:t>
            </a:r>
            <a:r>
              <a:rPr lang="cs-CZ" sz="1600" b="0" dirty="0"/>
              <a:t>svorka </a:t>
            </a:r>
            <a:r>
              <a:rPr lang="it-IT" sz="1600" b="0" dirty="0"/>
              <a:t>FlexIO</a:t>
            </a:r>
          </a:p>
          <a:p>
            <a:pPr lvl="1"/>
            <a:r>
              <a:rPr lang="cs-CZ" sz="1600" b="0" dirty="0"/>
              <a:t>Možnost připojení roletového a vibračního senzoru </a:t>
            </a:r>
          </a:p>
          <a:p>
            <a:pPr lvl="1"/>
            <a:r>
              <a:rPr lang="cs-CZ" sz="1600" b="0" dirty="0"/>
              <a:t>Zatížitelnost výstupu</a:t>
            </a:r>
            <a:r>
              <a:rPr lang="it-IT" sz="1600" b="0" dirty="0"/>
              <a:t> 150mA</a:t>
            </a:r>
          </a:p>
          <a:p>
            <a:pPr lvl="1"/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Vestavěný bzučák</a:t>
            </a:r>
            <a:endParaRPr lang="it-IT" sz="1600" b="0" dirty="0"/>
          </a:p>
          <a:p>
            <a:pPr>
              <a:buFontTx/>
              <a:buChar char="-"/>
            </a:pP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 err="1"/>
              <a:t>Tamper</a:t>
            </a:r>
            <a:r>
              <a:rPr lang="cs-CZ" sz="1600" b="0" dirty="0"/>
              <a:t> ochrana (odtržení od zdi, otevření)</a:t>
            </a:r>
            <a:endParaRPr lang="it-IT" sz="1600" b="0" dirty="0"/>
          </a:p>
          <a:p>
            <a:endParaRPr lang="it-IT" sz="1800" dirty="0">
              <a:solidFill>
                <a:srgbClr val="000099"/>
              </a:solidFill>
            </a:endParaRPr>
          </a:p>
        </p:txBody>
      </p:sp>
      <p:pic>
        <p:nvPicPr>
          <p:cNvPr id="31" name="Obrázek 30" descr="Concept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8704" y="2535238"/>
            <a:ext cx="13192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Obrázek 31" descr="nCode-GB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1186" y="1143552"/>
            <a:ext cx="138588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138937" y="1603308"/>
            <a:ext cx="792162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>
                <a:solidFill>
                  <a:srgbClr val="004080"/>
                </a:solidFill>
                <a:latin typeface="L Frutiger Light"/>
              </a:rPr>
              <a:t> </a:t>
            </a:r>
            <a:r>
              <a:rPr lang="cs-CZ" sz="2000" b="1" dirty="0" smtClean="0">
                <a:solidFill>
                  <a:srgbClr val="FF0000"/>
                </a:solidFill>
                <a:latin typeface="L Frutiger Light"/>
              </a:rPr>
              <a:t>KB100</a:t>
            </a:r>
            <a:endParaRPr lang="it-IT" sz="2000" b="1" dirty="0">
              <a:solidFill>
                <a:srgbClr val="FF0000"/>
              </a:solidFill>
              <a:latin typeface="L Frutiger Light"/>
            </a:endParaRPr>
          </a:p>
          <a:p>
            <a:pPr>
              <a:buFont typeface="Times" pitchFamily="18" charset="0"/>
              <a:buNone/>
            </a:pPr>
            <a:endParaRPr lang="it-IT" sz="1800" b="0" dirty="0"/>
          </a:p>
          <a:p>
            <a:pPr>
              <a:buFontTx/>
              <a:buChar char="-"/>
            </a:pPr>
            <a:r>
              <a:rPr lang="cs-CZ" sz="1800" b="0" dirty="0"/>
              <a:t> Umožňuje montáž přímo na kabel bez použití KO68</a:t>
            </a:r>
            <a:r>
              <a:rPr lang="it-IT" sz="1800" b="0" dirty="0"/>
              <a:t> </a:t>
            </a:r>
            <a:endParaRPr lang="cs-CZ" sz="1800" b="0" dirty="0"/>
          </a:p>
          <a:p>
            <a:pPr>
              <a:buFontTx/>
              <a:buChar char="-"/>
            </a:pPr>
            <a:r>
              <a:rPr lang="cs-CZ" sz="1800" b="0" dirty="0"/>
              <a:t> KB100 obsahuje svorkovnicí s konektorem a zadní desku</a:t>
            </a:r>
            <a:endParaRPr lang="it-IT" sz="1800" b="0" dirty="0"/>
          </a:p>
          <a:p>
            <a:endParaRPr lang="it-IT" sz="1800" dirty="0">
              <a:solidFill>
                <a:srgbClr val="000099"/>
              </a:solidFill>
            </a:endParaRPr>
          </a:p>
        </p:txBody>
      </p:sp>
      <p:pic>
        <p:nvPicPr>
          <p:cNvPr id="23" name="Immagine 5" descr="KB100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5389" y="3082088"/>
            <a:ext cx="238283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magine 7" descr="KB100_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8582" y="3566276"/>
            <a:ext cx="1165225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magine 8" descr="KB100_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5287" y="2935226"/>
            <a:ext cx="1833017" cy="186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</a:rPr>
              <a:t>Příslušenství pro klávesnice </a:t>
            </a:r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</a:rPr>
              <a:t>Concept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</a:rPr>
              <a:t> a </a:t>
            </a:r>
            <a:r>
              <a:rPr lang="cs-CZ" dirty="0" err="1">
                <a:solidFill>
                  <a:srgbClr val="FF0000"/>
                </a:solidFill>
                <a:latin typeface="Calibri" panose="020F0502020204030204" pitchFamily="34" charset="0"/>
              </a:rPr>
              <a:t>nCode</a:t>
            </a:r>
            <a:endParaRPr lang="it-IT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b="1" smtClean="0">
                <a:solidFill>
                  <a:schemeClr val="bg1"/>
                </a:solidFill>
              </a:rPr>
              <a:pPr/>
              <a:t>24</a:t>
            </a:fld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475656" y="1464096"/>
            <a:ext cx="792003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dirty="0">
                <a:cs typeface="Tahoma" pitchFamily="34" charset="0"/>
              </a:rPr>
              <a:t>Komponenty systému - Dotyková klávesnice</a:t>
            </a:r>
          </a:p>
          <a:p>
            <a:r>
              <a:rPr lang="cs-CZ" sz="1800" b="0" dirty="0"/>
              <a:t> </a:t>
            </a:r>
            <a:br>
              <a:rPr lang="cs-CZ" sz="1800" b="0" dirty="0"/>
            </a:br>
            <a:r>
              <a:rPr lang="cs-CZ" sz="1800" b="0" dirty="0"/>
              <a:t>- připojení na I-BUS ústředny </a:t>
            </a:r>
            <a:r>
              <a:rPr lang="cs-CZ" sz="1800" b="0" dirty="0" err="1"/>
              <a:t>SmartLiving</a:t>
            </a:r>
            <a:r>
              <a:rPr lang="cs-CZ" sz="1800" b="0" dirty="0"/>
              <a:t/>
            </a:r>
            <a:br>
              <a:rPr lang="cs-CZ" sz="1800" b="0" dirty="0"/>
            </a:br>
            <a:r>
              <a:rPr lang="cs-CZ" sz="1800" b="0" dirty="0"/>
              <a:t>- dotykový 4,3 palcový displej</a:t>
            </a:r>
            <a:br>
              <a:rPr lang="cs-CZ" sz="1800" b="0" dirty="0"/>
            </a:br>
            <a:r>
              <a:rPr lang="cs-CZ" sz="1800" b="0" dirty="0"/>
              <a:t>- rozlišení 480 x 272</a:t>
            </a:r>
            <a:br>
              <a:rPr lang="cs-CZ" sz="1800" b="0" dirty="0"/>
            </a:br>
            <a:r>
              <a:rPr lang="cs-CZ" sz="1800" b="0" dirty="0"/>
              <a:t>- USB</a:t>
            </a:r>
          </a:p>
          <a:p>
            <a:pPr>
              <a:buFontTx/>
              <a:buChar char="-"/>
            </a:pPr>
            <a:r>
              <a:rPr lang="cs-CZ" sz="1800" b="0" dirty="0"/>
              <a:t> vestavěná čtečka</a:t>
            </a:r>
          </a:p>
          <a:p>
            <a:pPr>
              <a:buFontTx/>
              <a:buChar char="-"/>
            </a:pPr>
            <a:r>
              <a:rPr lang="cs-CZ" sz="1800" b="0" dirty="0"/>
              <a:t> teploměr</a:t>
            </a:r>
          </a:p>
          <a:p>
            <a:pPr>
              <a:buFontTx/>
              <a:buChar char="-"/>
            </a:pPr>
            <a:r>
              <a:rPr lang="cs-CZ" sz="1800" b="0" dirty="0"/>
              <a:t> mikrofon</a:t>
            </a:r>
          </a:p>
          <a:p>
            <a:pPr>
              <a:buFontTx/>
              <a:buChar char="-"/>
            </a:pPr>
            <a:r>
              <a:rPr lang="cs-CZ" sz="1800" b="0" dirty="0"/>
              <a:t> </a:t>
            </a:r>
            <a:r>
              <a:rPr lang="cs-CZ" sz="1800" b="0" dirty="0" err="1"/>
              <a:t>fotorámeček</a:t>
            </a:r>
            <a:endParaRPr lang="cs-CZ" sz="1800" b="0" dirty="0"/>
          </a:p>
          <a:p>
            <a:pPr lvl="1">
              <a:buFontTx/>
              <a:buChar char="-"/>
            </a:pPr>
            <a:r>
              <a:rPr lang="cs-CZ" sz="1800" b="0" dirty="0"/>
              <a:t> SD karta 4Gb</a:t>
            </a:r>
          </a:p>
          <a:p>
            <a:endParaRPr lang="it-IT" sz="1800" dirty="0">
              <a:solidFill>
                <a:srgbClr val="000099"/>
              </a:solidFill>
            </a:endParaRPr>
          </a:p>
        </p:txBody>
      </p:sp>
      <p:pic>
        <p:nvPicPr>
          <p:cNvPr id="23" name="Immagine 12" descr="aliens_s-bianc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0"/>
            <a:ext cx="5935662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magine 7" descr="aliens_s-ner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4002" y="776501"/>
            <a:ext cx="588168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>
                <a:solidFill>
                  <a:srgbClr val="FF0000"/>
                </a:solidFill>
              </a:rPr>
              <a:t>Klávesnice</a:t>
            </a:r>
            <a:r>
              <a:rPr lang="cs-CZ" b="1" dirty="0" smtClean="0">
                <a:solidFill>
                  <a:srgbClr val="FF0000"/>
                </a:solidFill>
              </a:rPr>
              <a:t> ALIEN/S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0.28195 -0.0259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06181 0.1373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1763688" y="473199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2195736" y="473199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1331640" y="473199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1148955" y="1480491"/>
            <a:ext cx="7920038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dirty="0">
                <a:cs typeface="Tahoma" pitchFamily="34" charset="0"/>
              </a:rPr>
              <a:t>Dotyková klávesnice</a:t>
            </a:r>
          </a:p>
          <a:p>
            <a:r>
              <a:rPr lang="cs-CZ" sz="1600" b="0" dirty="0"/>
              <a:t> </a:t>
            </a:r>
            <a:br>
              <a:rPr lang="cs-CZ" sz="1600" b="0" dirty="0"/>
            </a:br>
            <a:r>
              <a:rPr lang="cs-CZ" sz="1600" b="0" dirty="0"/>
              <a:t>- připojení na I-BUS ústředny </a:t>
            </a:r>
            <a:r>
              <a:rPr lang="cs-CZ" sz="1600" b="0" dirty="0" err="1"/>
              <a:t>SmartLiving</a:t>
            </a:r>
            <a:r>
              <a:rPr lang="cs-CZ" sz="1600" b="0" dirty="0"/>
              <a:t/>
            </a:r>
            <a:br>
              <a:rPr lang="cs-CZ" sz="1600" b="0" dirty="0"/>
            </a:br>
            <a:r>
              <a:rPr lang="cs-CZ" sz="1600" b="0" dirty="0"/>
              <a:t>- dotykový 7 palcový displej</a:t>
            </a:r>
            <a:br>
              <a:rPr lang="cs-CZ" sz="1600" b="0" dirty="0"/>
            </a:br>
            <a:r>
              <a:rPr lang="cs-CZ" sz="1600" b="0" dirty="0"/>
              <a:t>- rozlišení 800 x 480</a:t>
            </a:r>
            <a:br>
              <a:rPr lang="cs-CZ" sz="1600" b="0" dirty="0"/>
            </a:br>
            <a:r>
              <a:rPr lang="cs-CZ" sz="1600" b="0" dirty="0"/>
              <a:t>- USB</a:t>
            </a:r>
          </a:p>
          <a:p>
            <a:pPr>
              <a:buFontTx/>
              <a:buChar char="-"/>
            </a:pPr>
            <a:r>
              <a:rPr lang="cs-CZ" sz="1600" b="0" dirty="0"/>
              <a:t> vestavěná čtečka</a:t>
            </a:r>
          </a:p>
          <a:p>
            <a:pPr>
              <a:buFontTx/>
              <a:buChar char="-"/>
            </a:pPr>
            <a:r>
              <a:rPr lang="cs-CZ" sz="1600" b="0" dirty="0"/>
              <a:t> teploměr</a:t>
            </a:r>
          </a:p>
          <a:p>
            <a:pPr>
              <a:buFontTx/>
              <a:buChar char="-"/>
            </a:pPr>
            <a:r>
              <a:rPr lang="cs-CZ" sz="1600" b="0" dirty="0"/>
              <a:t> mikrofon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0" dirty="0" err="1"/>
              <a:t>fotorámeček</a:t>
            </a:r>
            <a:endParaRPr lang="cs-CZ" sz="1600" b="0" dirty="0"/>
          </a:p>
          <a:p>
            <a:pPr lvl="1">
              <a:buFontTx/>
              <a:buChar char="-"/>
            </a:pPr>
            <a:r>
              <a:rPr lang="cs-CZ" sz="1600" b="0" dirty="0"/>
              <a:t> SD karta 4Gb</a:t>
            </a:r>
          </a:p>
          <a:p>
            <a:endParaRPr lang="it-IT" sz="1800" dirty="0">
              <a:solidFill>
                <a:srgbClr val="000099"/>
              </a:solidFill>
            </a:endParaRPr>
          </a:p>
        </p:txBody>
      </p:sp>
      <p:pic>
        <p:nvPicPr>
          <p:cNvPr id="32" name="Immagine 6" descr="ALIEN-G-BIANCO_LEF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-561165"/>
            <a:ext cx="7127875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 smtClean="0">
                <a:solidFill>
                  <a:srgbClr val="FF0000"/>
                </a:solidFill>
              </a:rPr>
              <a:t>Klávesnice</a:t>
            </a:r>
            <a:r>
              <a:rPr lang="cs-CZ" b="1" dirty="0" smtClean="0">
                <a:solidFill>
                  <a:srgbClr val="FF0000"/>
                </a:solidFill>
              </a:rPr>
              <a:t> ALIEN/G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95062E-6 L 0.21666 0.1092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051720" y="249492"/>
            <a:ext cx="7092280" cy="1102519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Klávesnice </a:t>
            </a:r>
            <a:r>
              <a:rPr lang="cs-CZ" b="1" dirty="0" err="1" smtClean="0">
                <a:solidFill>
                  <a:srgbClr val="FF0000"/>
                </a:solidFill>
              </a:rPr>
              <a:t>Alien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FW </a:t>
            </a:r>
            <a:r>
              <a:rPr lang="cs-CZ" b="1" dirty="0" smtClean="0">
                <a:solidFill>
                  <a:srgbClr val="FF0000"/>
                </a:solidFill>
              </a:rPr>
              <a:t>2</a:t>
            </a:r>
            <a:r>
              <a:rPr lang="it-IT" b="1" dirty="0" smtClean="0">
                <a:solidFill>
                  <a:srgbClr val="FF0000"/>
                </a:solidFill>
              </a:rPr>
              <a:t>.0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13" name="CasellaDiTesto 8"/>
          <p:cNvSpPr txBox="1"/>
          <p:nvPr/>
        </p:nvSpPr>
        <p:spPr>
          <a:xfrm>
            <a:off x="866065" y="1406173"/>
            <a:ext cx="7632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Interaktivní grafické mapy</a:t>
            </a:r>
          </a:p>
          <a:p>
            <a:pPr algn="ctr"/>
            <a:endParaRPr lang="cs-CZ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Vizualizace map na klávesnici </a:t>
            </a:r>
            <a:r>
              <a:rPr lang="cs-CZ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Alien</a:t>
            </a: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/S a </a:t>
            </a:r>
            <a:r>
              <a:rPr lang="cs-CZ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Alien</a:t>
            </a: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/G (spouští se v menu Aplikace – Mapy)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Mapy jsou uloženy na SD kartě v klávesnici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Každá klávesnice může ovládat</a:t>
            </a:r>
            <a:b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10 map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*</a:t>
            </a: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s volitelnými grafickými </a:t>
            </a:r>
            <a:b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objekty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87" y="2824350"/>
            <a:ext cx="2592288" cy="2077431"/>
          </a:xfrm>
          <a:prstGeom prst="rect">
            <a:avLst/>
          </a:prstGeom>
        </p:spPr>
      </p:pic>
      <p:sp>
        <p:nvSpPr>
          <p:cNvPr id="14" name="CasellaDiTesto 11"/>
          <p:cNvSpPr txBox="1"/>
          <p:nvPr/>
        </p:nvSpPr>
        <p:spPr>
          <a:xfrm>
            <a:off x="1184015" y="4899088"/>
            <a:ext cx="7416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* </a:t>
            </a:r>
            <a:r>
              <a:rPr lang="cs-CZ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Klávesnice</a:t>
            </a:r>
            <a:r>
              <a:rPr lang="it-IT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 </a:t>
            </a:r>
            <a:r>
              <a:rPr lang="it-IT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Alien </a:t>
            </a:r>
            <a:r>
              <a:rPr lang="cs-CZ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vyrobené s ver. </a:t>
            </a:r>
            <a:r>
              <a:rPr lang="it-IT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2.0. </a:t>
            </a:r>
            <a:r>
              <a:rPr lang="cs-CZ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Ostatní klávesnice </a:t>
            </a:r>
            <a:r>
              <a:rPr lang="it-IT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Alien </a:t>
            </a:r>
            <a:r>
              <a:rPr lang="cs-CZ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upgradované</a:t>
            </a:r>
            <a:r>
              <a:rPr lang="cs-CZ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 na verzi </a:t>
            </a:r>
            <a:r>
              <a:rPr lang="it-IT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2.0 </a:t>
            </a:r>
            <a:r>
              <a:rPr lang="cs-CZ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až </a:t>
            </a:r>
            <a:r>
              <a:rPr lang="it-IT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5 map.</a:t>
            </a:r>
            <a:endParaRPr lang="it-IT" sz="1100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8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AlienMobile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27</a:t>
            </a:fld>
            <a:endParaRPr lang="cs-CZ" dirty="0"/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827088" y="1557338"/>
            <a:ext cx="792162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cs-CZ" sz="1600" b="0" dirty="0"/>
              <a:t> </a:t>
            </a:r>
            <a:r>
              <a:rPr lang="it-IT" sz="1600" b="0" dirty="0"/>
              <a:t>S</a:t>
            </a:r>
            <a:r>
              <a:rPr lang="cs-CZ" sz="1600" b="0" dirty="0" err="1"/>
              <a:t>oftware</a:t>
            </a:r>
            <a:r>
              <a:rPr lang="cs-CZ" sz="1600" b="0" dirty="0"/>
              <a:t> pro </a:t>
            </a:r>
            <a:r>
              <a:rPr lang="cs-CZ" sz="1600" b="0" dirty="0" err="1"/>
              <a:t>Smartphony</a:t>
            </a:r>
            <a:r>
              <a:rPr lang="cs-CZ" sz="1600" b="0" dirty="0"/>
              <a:t> - plnohodnotné ovládání ústředen</a:t>
            </a:r>
            <a:endParaRPr lang="it-IT" sz="1600" b="0" dirty="0"/>
          </a:p>
          <a:p>
            <a:pPr>
              <a:buFontTx/>
              <a:buChar char="-"/>
            </a:pP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Rozhraní pro mobilní aplikace je stejné jako u klávesnice </a:t>
            </a:r>
            <a:r>
              <a:rPr lang="cs-CZ" sz="1600" b="0" dirty="0" err="1"/>
              <a:t>Alien</a:t>
            </a:r>
            <a:endParaRPr lang="cs-CZ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pro </a:t>
            </a:r>
            <a:r>
              <a:rPr lang="cs-CZ" sz="1600" b="0" dirty="0" err="1"/>
              <a:t>iPhone</a:t>
            </a:r>
            <a:r>
              <a:rPr lang="cs-CZ" sz="1600" b="0" dirty="0"/>
              <a:t>, </a:t>
            </a:r>
            <a:r>
              <a:rPr lang="cs-CZ" sz="1600" b="0" dirty="0" err="1"/>
              <a:t>iPad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pro systémy Android </a:t>
            </a:r>
            <a:endParaRPr lang="it-IT" sz="1600" b="0" dirty="0"/>
          </a:p>
          <a:p>
            <a:endParaRPr lang="it-IT" sz="1800" b="0" dirty="0">
              <a:solidFill>
                <a:srgbClr val="000099"/>
              </a:solidFill>
            </a:endParaRPr>
          </a:p>
        </p:txBody>
      </p:sp>
      <p:pic>
        <p:nvPicPr>
          <p:cNvPr id="23" name="Immagine 7" descr="IPAD_ALIE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644" y="2273418"/>
            <a:ext cx="2678120" cy="206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1806" y="3126018"/>
            <a:ext cx="235902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Obrázek 13" descr="jablko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703" y="3520446"/>
            <a:ext cx="788987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Obrázek 9" descr="ios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9078" y="4463866"/>
            <a:ext cx="10017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Obrázek 8" descr="android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2571" y="3594554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Obrázek 14" descr="apple vs android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36136" y="222688"/>
            <a:ext cx="8636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ALienMobile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sz="1200" b="1" dirty="0" smtClean="0">
                <a:solidFill>
                  <a:srgbClr val="FF0000"/>
                </a:solidFill>
              </a:rPr>
              <a:t>(Free  verze)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28</a:t>
            </a:fld>
            <a:endParaRPr lang="cs-CZ" dirty="0"/>
          </a:p>
        </p:txBody>
      </p:sp>
      <p:grpSp>
        <p:nvGrpSpPr>
          <p:cNvPr id="56" name="Skupina 55"/>
          <p:cNvGrpSpPr/>
          <p:nvPr/>
        </p:nvGrpSpPr>
        <p:grpSpPr>
          <a:xfrm>
            <a:off x="8017194" y="2889900"/>
            <a:ext cx="1001713" cy="1511300"/>
            <a:chOff x="755650" y="3213100"/>
            <a:chExt cx="1001713" cy="1511300"/>
          </a:xfrm>
        </p:grpSpPr>
        <p:pic>
          <p:nvPicPr>
            <p:cNvPr id="57" name="Obrázek 13" descr="jablko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7088" y="3213100"/>
              <a:ext cx="788987" cy="94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Obrázek 9" descr="ios.g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5650" y="4149725"/>
              <a:ext cx="1001713" cy="57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" name="Obrázek 58" descr="image0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25960" y="1347614"/>
            <a:ext cx="4336708" cy="2886621"/>
          </a:xfrm>
          <a:prstGeom prst="rect">
            <a:avLst/>
          </a:prstGeom>
        </p:spPr>
      </p:pic>
      <p:pic>
        <p:nvPicPr>
          <p:cNvPr id="60" name="Obrázek 59" descr="image0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25960" y="1347614"/>
            <a:ext cx="4320480" cy="2880320"/>
          </a:xfrm>
          <a:prstGeom prst="rect">
            <a:avLst/>
          </a:prstGeom>
        </p:spPr>
      </p:pic>
      <p:pic>
        <p:nvPicPr>
          <p:cNvPr id="61" name="Obrázek 60" descr="image00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25960" y="1347614"/>
            <a:ext cx="4327241" cy="2880320"/>
          </a:xfrm>
          <a:prstGeom prst="rect">
            <a:avLst/>
          </a:prstGeom>
        </p:spPr>
      </p:pic>
      <p:sp>
        <p:nvSpPr>
          <p:cNvPr id="62" name="Šipka doprava 61"/>
          <p:cNvSpPr/>
          <p:nvPr/>
        </p:nvSpPr>
        <p:spPr bwMode="auto">
          <a:xfrm rot="18833981">
            <a:off x="1690802" y="3597814"/>
            <a:ext cx="1584176" cy="7876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</a:pPr>
            <a:endParaRPr kumimoji="0" lang="cs-CZ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3" name="Obrázek 62" descr="image00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25960" y="1347614"/>
            <a:ext cx="4327242" cy="2880320"/>
          </a:xfrm>
          <a:prstGeom prst="rect">
            <a:avLst/>
          </a:prstGeom>
        </p:spPr>
      </p:pic>
      <p:sp>
        <p:nvSpPr>
          <p:cNvPr id="64" name="Šipka doprava 63"/>
          <p:cNvSpPr/>
          <p:nvPr/>
        </p:nvSpPr>
        <p:spPr bwMode="auto">
          <a:xfrm rot="18833981">
            <a:off x="4499113" y="2373678"/>
            <a:ext cx="1584176" cy="7876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</a:pPr>
            <a:endParaRPr kumimoji="0" lang="cs-CZ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5" name="Šipka doprava 64"/>
          <p:cNvSpPr/>
          <p:nvPr/>
        </p:nvSpPr>
        <p:spPr bwMode="auto">
          <a:xfrm rot="18833981">
            <a:off x="1906826" y="2445686"/>
            <a:ext cx="1584176" cy="7876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</a:pPr>
            <a:endParaRPr kumimoji="0" lang="cs-CZ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6" name="Obrázek 65" descr="image00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25960" y="1347614"/>
            <a:ext cx="4327241" cy="2880320"/>
          </a:xfrm>
          <a:prstGeom prst="rect">
            <a:avLst/>
          </a:prstGeom>
        </p:spPr>
      </p:pic>
      <p:sp>
        <p:nvSpPr>
          <p:cNvPr id="67" name="Šipka doprava 66"/>
          <p:cNvSpPr/>
          <p:nvPr/>
        </p:nvSpPr>
        <p:spPr bwMode="auto">
          <a:xfrm rot="18833981">
            <a:off x="1402770" y="3597815"/>
            <a:ext cx="1584176" cy="7876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</a:pPr>
            <a:endParaRPr kumimoji="0" lang="cs-CZ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8" name="Obrázek 67" descr="image00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25960" y="1347614"/>
            <a:ext cx="4327241" cy="2880320"/>
          </a:xfrm>
          <a:prstGeom prst="rect">
            <a:avLst/>
          </a:prstGeom>
        </p:spPr>
      </p:pic>
      <p:sp>
        <p:nvSpPr>
          <p:cNvPr id="69" name="Šipka doprava 68"/>
          <p:cNvSpPr/>
          <p:nvPr/>
        </p:nvSpPr>
        <p:spPr bwMode="auto">
          <a:xfrm rot="18833981">
            <a:off x="3058954" y="3597813"/>
            <a:ext cx="1584176" cy="7876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</a:pPr>
            <a:endParaRPr kumimoji="0" lang="cs-CZ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70" name="Obrázek 69" descr="image00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25960" y="1347614"/>
            <a:ext cx="4327241" cy="2880320"/>
          </a:xfrm>
          <a:prstGeom prst="rect">
            <a:avLst/>
          </a:prstGeom>
        </p:spPr>
      </p:pic>
      <p:sp>
        <p:nvSpPr>
          <p:cNvPr id="71" name="Šipka doprava 70"/>
          <p:cNvSpPr/>
          <p:nvPr/>
        </p:nvSpPr>
        <p:spPr bwMode="auto">
          <a:xfrm rot="18833981">
            <a:off x="4643129" y="2373677"/>
            <a:ext cx="1584176" cy="7876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</a:pPr>
            <a:endParaRPr kumimoji="0" lang="cs-CZ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72" name="Picture 4" descr="http://www.sicurit.cz/data/news/495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5960" y="1347614"/>
            <a:ext cx="4320480" cy="2875821"/>
          </a:xfrm>
          <a:prstGeom prst="rect">
            <a:avLst/>
          </a:prstGeom>
          <a:noFill/>
        </p:spPr>
      </p:pic>
      <p:sp>
        <p:nvSpPr>
          <p:cNvPr id="73" name="Šipka doprava 72"/>
          <p:cNvSpPr/>
          <p:nvPr/>
        </p:nvSpPr>
        <p:spPr bwMode="auto">
          <a:xfrm rot="18833981">
            <a:off x="4427106" y="3525805"/>
            <a:ext cx="1584176" cy="7876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</a:pPr>
            <a:endParaRPr kumimoji="0" lang="cs-CZ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74" name="Picture 6" descr="http://www.sicurit.cz/data/news/496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25960" y="1347614"/>
            <a:ext cx="4327239" cy="2880320"/>
          </a:xfrm>
          <a:prstGeom prst="rect">
            <a:avLst/>
          </a:prstGeom>
          <a:noFill/>
        </p:spPr>
      </p:pic>
      <p:sp>
        <p:nvSpPr>
          <p:cNvPr id="75" name="Šipka doprava 74"/>
          <p:cNvSpPr/>
          <p:nvPr/>
        </p:nvSpPr>
        <p:spPr bwMode="auto">
          <a:xfrm rot="13004435">
            <a:off x="2952260" y="2679310"/>
            <a:ext cx="1584176" cy="7876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</a:pPr>
            <a:endParaRPr kumimoji="0" lang="cs-CZ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6" name="Šipka doprava 75"/>
          <p:cNvSpPr/>
          <p:nvPr/>
        </p:nvSpPr>
        <p:spPr bwMode="auto">
          <a:xfrm rot="13004435">
            <a:off x="2952260" y="2967342"/>
            <a:ext cx="1584176" cy="7876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</a:pPr>
            <a:endParaRPr kumimoji="0" lang="cs-CZ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7" name="Šipka doprava 76"/>
          <p:cNvSpPr/>
          <p:nvPr/>
        </p:nvSpPr>
        <p:spPr bwMode="auto">
          <a:xfrm rot="13004435">
            <a:off x="2952261" y="3183367"/>
            <a:ext cx="1584176" cy="7876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</a:pPr>
            <a:endParaRPr kumimoji="0" lang="cs-CZ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8" name="Šipka doprava 77"/>
          <p:cNvSpPr/>
          <p:nvPr/>
        </p:nvSpPr>
        <p:spPr bwMode="auto">
          <a:xfrm rot="13004435">
            <a:off x="2952260" y="3471397"/>
            <a:ext cx="1584176" cy="7876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</a:pPr>
            <a:endParaRPr kumimoji="0" lang="cs-CZ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9" name="Šipka doprava 78"/>
          <p:cNvSpPr/>
          <p:nvPr/>
        </p:nvSpPr>
        <p:spPr bwMode="auto">
          <a:xfrm rot="13004435">
            <a:off x="2952259" y="3687423"/>
            <a:ext cx="1584176" cy="7876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</a:pPr>
            <a:endParaRPr kumimoji="0" lang="cs-CZ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80" name="Picture 8" descr="http://www.sicurit.cz/data/news/496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5960" y="1347614"/>
            <a:ext cx="4327239" cy="2880320"/>
          </a:xfrm>
          <a:prstGeom prst="rect">
            <a:avLst/>
          </a:prstGeom>
          <a:noFill/>
        </p:spPr>
      </p:pic>
      <p:pic>
        <p:nvPicPr>
          <p:cNvPr id="81" name="Picture 10" descr="http://www.sicurit.cz/data/news/49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5960" y="1347614"/>
            <a:ext cx="4320478" cy="2880320"/>
          </a:xfrm>
          <a:prstGeom prst="rect">
            <a:avLst/>
          </a:prstGeom>
          <a:noFill/>
        </p:spPr>
      </p:pic>
      <p:sp>
        <p:nvSpPr>
          <p:cNvPr id="82" name="Šipka doprava 81"/>
          <p:cNvSpPr/>
          <p:nvPr/>
        </p:nvSpPr>
        <p:spPr bwMode="auto">
          <a:xfrm rot="18833981">
            <a:off x="3635018" y="2373678"/>
            <a:ext cx="1584176" cy="78762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None/>
              <a:tabLst/>
            </a:pPr>
            <a:endParaRPr kumimoji="0" lang="cs-CZ" sz="3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83" name="Picture 12" descr="http://www.sicurit.cz/data/news/496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25959" y="1347614"/>
            <a:ext cx="4327239" cy="2880320"/>
          </a:xfrm>
          <a:prstGeom prst="rect">
            <a:avLst/>
          </a:prstGeom>
          <a:noFill/>
        </p:spPr>
      </p:pic>
      <p:pic>
        <p:nvPicPr>
          <p:cNvPr id="84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25959" y="1347614"/>
            <a:ext cx="432724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3" presetClass="exit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500"/>
                            </p:stCondLst>
                            <p:childTnLst>
                              <p:par>
                                <p:cTn id="4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0"/>
                            </p:stCondLst>
                            <p:childTnLst>
                              <p:par>
                                <p:cTn id="5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4500"/>
                            </p:stCondLst>
                            <p:childTnLst>
                              <p:par>
                                <p:cTn id="6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500"/>
                            </p:stCondLst>
                            <p:childTnLst>
                              <p:par>
                                <p:cTn id="76" presetID="3" presetClass="exit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4000"/>
                            </p:stCondLst>
                            <p:childTnLst>
                              <p:par>
                                <p:cTn id="8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4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8500"/>
                            </p:stCondLst>
                            <p:childTnLst>
                              <p:par>
                                <p:cTn id="9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9000"/>
                            </p:stCondLst>
                            <p:childTnLst>
                              <p:par>
                                <p:cTn id="10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9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1500"/>
                            </p:stCondLst>
                            <p:childTnLst>
                              <p:par>
                                <p:cTn id="107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3500"/>
                            </p:stCondLst>
                            <p:childTnLst>
                              <p:par>
                                <p:cTn id="11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45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24" presetID="1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65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500"/>
                            </p:stCondLst>
                            <p:childTnLst>
                              <p:par>
                                <p:cTn id="13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8000"/>
                            </p:stCondLst>
                            <p:childTnLst>
                              <p:par>
                                <p:cTn id="1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  <p:bldP spid="67" grpId="0" animBg="1"/>
      <p:bldP spid="69" grpId="0" animBg="1"/>
      <p:bldP spid="71" grpId="0" animBg="1"/>
      <p:bldP spid="73" grpId="0" animBg="1"/>
      <p:bldP spid="73" grpId="1" animBg="1"/>
      <p:bldP spid="75" grpId="0" animBg="1"/>
      <p:bldP spid="76" grpId="0" animBg="1"/>
      <p:bldP spid="76" grpId="1" animBg="1"/>
      <p:bldP spid="77" grpId="0" animBg="1"/>
      <p:bldP spid="78" grpId="0" animBg="1"/>
      <p:bldP spid="7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AlienMobile</a:t>
            </a:r>
            <a:r>
              <a:rPr lang="cs-CZ" b="1" dirty="0" smtClean="0">
                <a:solidFill>
                  <a:srgbClr val="FF0000"/>
                </a:solidFill>
              </a:rPr>
              <a:t>+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b="1" smtClean="0">
                <a:solidFill>
                  <a:schemeClr val="bg1"/>
                </a:solidFill>
              </a:rPr>
              <a:pPr/>
              <a:t>29</a:t>
            </a:fld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2" name="Obrázek 13" descr="jablko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5506" y="234935"/>
            <a:ext cx="788987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1039762" y="1233333"/>
            <a:ext cx="792162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cs-CZ" sz="1600" b="0" dirty="0"/>
              <a:t> </a:t>
            </a:r>
            <a:r>
              <a:rPr lang="cs-CZ" sz="1600" b="0" dirty="0" smtClean="0"/>
              <a:t>Oproti free verzi umožňuje:</a:t>
            </a:r>
            <a:endParaRPr lang="cs-CZ" sz="1600" dirty="0"/>
          </a:p>
          <a:p>
            <a:pPr>
              <a:buFont typeface="Times" pitchFamily="18" charset="0"/>
              <a:buChar char="•"/>
            </a:pP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0" dirty="0" smtClean="0"/>
              <a:t>Aktivovat scénáře                  Aktivovat výstupy</a:t>
            </a:r>
          </a:p>
          <a:p>
            <a:pPr>
              <a:buFontTx/>
              <a:buChar char="-"/>
            </a:pPr>
            <a:endParaRPr lang="cs-CZ" sz="1600" b="0" dirty="0" smtClean="0"/>
          </a:p>
          <a:p>
            <a:pPr>
              <a:buFontTx/>
              <a:buChar char="-"/>
            </a:pPr>
            <a:endParaRPr lang="cs-CZ" sz="1600" b="0" dirty="0" smtClean="0"/>
          </a:p>
          <a:p>
            <a:pPr>
              <a:buFontTx/>
              <a:buChar char="-"/>
            </a:pPr>
            <a:endParaRPr lang="cs-CZ" sz="1600" b="0" dirty="0" smtClean="0"/>
          </a:p>
          <a:p>
            <a:pPr>
              <a:buFontTx/>
              <a:buChar char="-"/>
            </a:pPr>
            <a:endParaRPr lang="cs-CZ" sz="1600" b="0" dirty="0" smtClean="0"/>
          </a:p>
          <a:p>
            <a:pPr>
              <a:buFontTx/>
              <a:buChar char="-"/>
            </a:pPr>
            <a:endParaRPr lang="cs-CZ" sz="1600" dirty="0"/>
          </a:p>
          <a:p>
            <a:pPr>
              <a:buFontTx/>
              <a:buChar char="-"/>
            </a:pPr>
            <a:endParaRPr lang="cs-CZ" sz="1600" b="0" dirty="0" smtClean="0"/>
          </a:p>
          <a:p>
            <a:pPr>
              <a:buFontTx/>
              <a:buChar char="-"/>
            </a:pPr>
            <a:r>
              <a:rPr lang="cs-CZ" sz="1600" b="0" dirty="0" smtClean="0"/>
              <a:t> Kontrolovat stav systému</a:t>
            </a:r>
          </a:p>
          <a:p>
            <a:pPr>
              <a:buFontTx/>
              <a:buChar char="-"/>
            </a:pPr>
            <a:endParaRPr lang="it-IT" sz="1800" b="0" dirty="0">
              <a:solidFill>
                <a:srgbClr val="000099"/>
              </a:solidFill>
            </a:endParaRPr>
          </a:p>
          <a:p>
            <a:endParaRPr lang="it-IT" sz="1800" b="0" dirty="0">
              <a:solidFill>
                <a:srgbClr val="000099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4015" y="2019266"/>
            <a:ext cx="183907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4150" y="1395366"/>
            <a:ext cx="1871700" cy="12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3713" y="2019266"/>
            <a:ext cx="1848542" cy="123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4015" y="3765597"/>
            <a:ext cx="1872208" cy="124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95073" y="3780971"/>
            <a:ext cx="183907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0305" y="3794241"/>
            <a:ext cx="183907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23631" y="3048130"/>
            <a:ext cx="1872208" cy="124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979712" y="123478"/>
            <a:ext cx="684076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Možnosti </a:t>
            </a: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ovládání systému – například zapnutí</a:t>
            </a:r>
          </a:p>
          <a:p>
            <a:pPr>
              <a:buFont typeface="Times" pitchFamily="18" charset="0"/>
              <a:buChar char="•"/>
              <a:defRPr/>
            </a:pPr>
            <a:endParaRPr lang="cs-CZ" sz="1600" dirty="0">
              <a:solidFill>
                <a:srgbClr val="004080"/>
              </a:solidFill>
              <a:latin typeface="Calibri" panose="020F0502020204030204" pitchFamily="34" charset="0"/>
            </a:endParaRPr>
          </a:p>
          <a:p>
            <a:pPr marL="742950" lvl="1" indent="-285750">
              <a:buFont typeface="Courier New" pitchFamily="49" charset="0"/>
              <a:buChar char="o"/>
              <a:defRPr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Z klávesnice </a:t>
            </a:r>
            <a:r>
              <a:rPr lang="cs-CZ" sz="1600" dirty="0">
                <a:latin typeface="Calibri" panose="020F0502020204030204" pitchFamily="34" charset="0"/>
              </a:rPr>
              <a:t>(pomocí menu, funkčními klávesami s ikonami)</a:t>
            </a:r>
          </a:p>
          <a:p>
            <a:pPr marL="742950" lvl="1" indent="-285750">
              <a:buFont typeface="Courier New" pitchFamily="49" charset="0"/>
              <a:buChar char="o"/>
              <a:defRPr/>
            </a:pPr>
            <a:endParaRPr lang="cs-CZ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42950" lvl="1" indent="-285750">
              <a:buFont typeface="Courier New" pitchFamily="49" charset="0"/>
              <a:buChar char="o"/>
              <a:defRPr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Čtečkou </a:t>
            </a:r>
            <a:r>
              <a:rPr lang="cs-CZ" sz="1600" dirty="0">
                <a:latin typeface="Calibri" panose="020F0502020204030204" pitchFamily="34" charset="0"/>
              </a:rPr>
              <a:t>(možnost využití 4+4 zkratek)</a:t>
            </a:r>
          </a:p>
          <a:p>
            <a:pPr marL="742950" lvl="1" indent="-285750">
              <a:buFont typeface="Courier New" pitchFamily="49" charset="0"/>
              <a:buChar char="o"/>
              <a:defRPr/>
            </a:pPr>
            <a:endParaRPr lang="cs-CZ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42950" lvl="1" indent="-285750">
              <a:buFont typeface="Courier New" pitchFamily="49" charset="0"/>
              <a:buChar char="o"/>
              <a:defRPr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Dálkovým ovladačem </a:t>
            </a:r>
            <a:r>
              <a:rPr lang="cs-CZ" sz="1600" dirty="0">
                <a:latin typeface="Calibri" panose="020F0502020204030204" pitchFamily="34" charset="0"/>
              </a:rPr>
              <a:t>(4 zkratky, možnost zámku klávesnice)</a:t>
            </a:r>
          </a:p>
          <a:p>
            <a:pPr marL="742950" lvl="1" indent="-285750">
              <a:buFont typeface="Courier New" pitchFamily="49" charset="0"/>
              <a:buChar char="o"/>
              <a:defRPr/>
            </a:pPr>
            <a:endParaRPr lang="cs-CZ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42950" lvl="1" indent="-285750">
              <a:buFont typeface="Courier New" pitchFamily="49" charset="0"/>
              <a:buChar char="o"/>
              <a:defRPr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Příkazovou zónou </a:t>
            </a:r>
            <a:r>
              <a:rPr lang="cs-CZ" sz="1600" dirty="0">
                <a:latin typeface="Calibri" panose="020F0502020204030204" pitchFamily="34" charset="0"/>
              </a:rPr>
              <a:t>(například skrytým tlačítkem)</a:t>
            </a:r>
          </a:p>
          <a:p>
            <a:pPr marL="742950" lvl="1" indent="-285750">
              <a:buFont typeface="Courier New" pitchFamily="49" charset="0"/>
              <a:buChar char="o"/>
              <a:defRPr/>
            </a:pPr>
            <a:endParaRPr lang="cs-CZ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42950" lvl="1" indent="-285750">
              <a:buFont typeface="Courier New" pitchFamily="49" charset="0"/>
              <a:buChar char="o"/>
              <a:defRPr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Časovačem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cs-CZ" sz="1600" dirty="0">
                <a:latin typeface="Calibri" panose="020F0502020204030204" pitchFamily="34" charset="0"/>
              </a:rPr>
              <a:t>(možnost využití 10 časovačů a 15 </a:t>
            </a:r>
            <a:r>
              <a:rPr lang="cs-CZ" sz="1600" dirty="0" err="1">
                <a:latin typeface="Calibri" panose="020F0502020204030204" pitchFamily="34" charset="0"/>
              </a:rPr>
              <a:t>vyjímek</a:t>
            </a:r>
            <a:r>
              <a:rPr lang="cs-CZ" sz="1600" dirty="0">
                <a:latin typeface="Calibri" panose="020F0502020204030204" pitchFamily="34" charset="0"/>
              </a:rPr>
              <a:t>)</a:t>
            </a:r>
          </a:p>
          <a:p>
            <a:pPr marL="742950" lvl="1" indent="-285750">
              <a:buFont typeface="Courier New" pitchFamily="49" charset="0"/>
              <a:buChar char="o"/>
              <a:defRPr/>
            </a:pPr>
            <a:endParaRPr lang="cs-CZ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42950" lvl="1" indent="-285750">
              <a:buFont typeface="Courier New" pitchFamily="49" charset="0"/>
              <a:buChar char="o"/>
              <a:defRPr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Přes telefon </a:t>
            </a:r>
            <a:r>
              <a:rPr lang="cs-CZ" sz="1600" dirty="0">
                <a:latin typeface="Calibri" panose="020F0502020204030204" pitchFamily="34" charset="0"/>
              </a:rPr>
              <a:t>(pomocí hlasového menu aktivací zkratek</a:t>
            </a:r>
            <a:r>
              <a:rPr lang="cs-CZ" sz="1600" dirty="0" smtClean="0">
                <a:latin typeface="Calibri" panose="020F0502020204030204" pitchFamily="34" charset="0"/>
              </a:rPr>
              <a:t>)</a:t>
            </a:r>
          </a:p>
          <a:p>
            <a:pPr marL="742950" lvl="1" indent="-285750">
              <a:buFont typeface="Courier New" pitchFamily="49" charset="0"/>
              <a:buChar char="o"/>
              <a:defRPr/>
            </a:pPr>
            <a:endParaRPr lang="cs-CZ" sz="1600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42950" lvl="1" indent="-285750">
              <a:buFont typeface="Courier New" pitchFamily="49" charset="0"/>
              <a:buChar char="o"/>
              <a:defRPr/>
            </a:pPr>
            <a:r>
              <a:rPr lang="cs-CZ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Přes chytrý telefon </a:t>
            </a:r>
            <a:r>
              <a:rPr lang="cs-CZ" sz="1600" dirty="0" smtClean="0">
                <a:latin typeface="Calibri" panose="020F0502020204030204" pitchFamily="34" charset="0"/>
              </a:rPr>
              <a:t>(pomocí aplikace </a:t>
            </a:r>
            <a:r>
              <a:rPr lang="cs-CZ" sz="1600" dirty="0" err="1" smtClean="0">
                <a:latin typeface="Calibri" panose="020F0502020204030204" pitchFamily="34" charset="0"/>
              </a:rPr>
              <a:t>AlienMobile</a:t>
            </a:r>
            <a:r>
              <a:rPr lang="cs-CZ" sz="1600" dirty="0" smtClean="0">
                <a:latin typeface="Calibri" panose="020F0502020204030204" pitchFamily="34" charset="0"/>
              </a:rPr>
              <a:t> nebo </a:t>
            </a:r>
            <a:r>
              <a:rPr lang="cs-CZ" sz="1600" dirty="0" err="1" smtClean="0">
                <a:latin typeface="Calibri" panose="020F0502020204030204" pitchFamily="34" charset="0"/>
              </a:rPr>
              <a:t>AlienMobile</a:t>
            </a:r>
            <a:r>
              <a:rPr lang="cs-CZ" sz="1600" dirty="0" smtClean="0">
                <a:latin typeface="Calibri" panose="020F0502020204030204" pitchFamily="34" charset="0"/>
              </a:rPr>
              <a:t>+)</a:t>
            </a:r>
          </a:p>
          <a:p>
            <a:pPr marL="742950" lvl="1" indent="-285750">
              <a:buFont typeface="Courier New" pitchFamily="49" charset="0"/>
              <a:buChar char="o"/>
              <a:defRPr/>
            </a:pPr>
            <a:endParaRPr lang="cs-CZ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42950" lvl="1" indent="-285750">
              <a:buFont typeface="Courier New" pitchFamily="49" charset="0"/>
              <a:buChar char="o"/>
              <a:defRPr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GSM bránou </a:t>
            </a:r>
            <a:r>
              <a:rPr lang="cs-CZ" sz="1600" dirty="0">
                <a:latin typeface="Calibri" panose="020F0502020204030204" pitchFamily="34" charset="0"/>
              </a:rPr>
              <a:t>(sběrnicová GSM brána NEXUS – SMS, volání)</a:t>
            </a:r>
          </a:p>
          <a:p>
            <a:pPr marL="742950" lvl="1" indent="-285750">
              <a:buFont typeface="Courier New" pitchFamily="49" charset="0"/>
              <a:buChar char="o"/>
              <a:defRPr/>
            </a:pPr>
            <a:endParaRPr lang="cs-CZ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42950" lvl="1" indent="-285750">
              <a:buFont typeface="Courier New" pitchFamily="49" charset="0"/>
              <a:buChar char="o"/>
              <a:defRPr/>
            </a:pPr>
            <a:r>
              <a:rPr lang="cs-CZ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Přes Internet </a:t>
            </a:r>
            <a:r>
              <a:rPr lang="cs-CZ" sz="1600" dirty="0">
                <a:latin typeface="Calibri" panose="020F0502020204030204" pitchFamily="34" charset="0"/>
              </a:rPr>
              <a:t>(pomocí modulu </a:t>
            </a:r>
            <a:r>
              <a:rPr lang="cs-CZ" sz="1600" dirty="0" err="1">
                <a:latin typeface="Calibri" panose="020F0502020204030204" pitchFamily="34" charset="0"/>
              </a:rPr>
              <a:t>SmartLAN</a:t>
            </a:r>
            <a:r>
              <a:rPr lang="cs-CZ" sz="1600" dirty="0">
                <a:latin typeface="Calibri" panose="020F0502020204030204" pitchFamily="34" charset="0"/>
              </a:rPr>
              <a:t> přes web interface nebo pomocí SW </a:t>
            </a:r>
            <a:r>
              <a:rPr lang="cs-CZ" sz="1600" dirty="0" err="1">
                <a:latin typeface="Calibri" panose="020F0502020204030204" pitchFamily="34" charset="0"/>
              </a:rPr>
              <a:t>SmartLeague</a:t>
            </a:r>
            <a:r>
              <a:rPr lang="cs-CZ" sz="1600" dirty="0" smtClean="0">
                <a:latin typeface="Calibri" panose="020F0502020204030204" pitchFamily="34" charset="0"/>
              </a:rPr>
              <a:t>)</a:t>
            </a:r>
            <a:endParaRPr lang="it-IT" sz="1800" dirty="0">
              <a:latin typeface="L Frutiger Light" pitchFamily="8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Evolution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30</a:t>
            </a:fld>
            <a:endParaRPr lang="cs-CZ" dirty="0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971600" y="1263747"/>
            <a:ext cx="7920038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dirty="0">
                <a:cs typeface="Tahoma" pitchFamily="34" charset="0"/>
              </a:rPr>
              <a:t>Bezpečnost, domácí automatizace,  video verifikace, </a:t>
            </a:r>
            <a:r>
              <a:rPr lang="cs-CZ" sz="1600" dirty="0" err="1">
                <a:cs typeface="Tahoma" pitchFamily="34" charset="0"/>
              </a:rPr>
              <a:t>multimedia</a:t>
            </a:r>
            <a:endParaRPr lang="cs-CZ" sz="1600" b="0" dirty="0">
              <a:cs typeface="Tahoma" pitchFamily="34" charset="0"/>
            </a:endParaRPr>
          </a:p>
          <a:p>
            <a:pPr lvl="1">
              <a:buFontTx/>
              <a:buChar char="-"/>
            </a:pPr>
            <a:r>
              <a:rPr lang="cs-CZ" sz="1600" b="0" dirty="0"/>
              <a:t> dotykový 7 palcový displej</a:t>
            </a:r>
          </a:p>
          <a:p>
            <a:pPr lvl="1">
              <a:buFontTx/>
              <a:buChar char="-"/>
            </a:pPr>
            <a:r>
              <a:rPr lang="cs-CZ" sz="1600" b="0" dirty="0"/>
              <a:t> </a:t>
            </a:r>
            <a:r>
              <a:rPr lang="cs-CZ" sz="1600" b="0" dirty="0" err="1"/>
              <a:t>Ethernet</a:t>
            </a:r>
            <a:endParaRPr lang="cs-CZ" sz="1600" b="0" dirty="0"/>
          </a:p>
          <a:p>
            <a:pPr lvl="1">
              <a:buFontTx/>
              <a:buChar char="-"/>
            </a:pPr>
            <a:r>
              <a:rPr lang="cs-CZ" sz="1600" b="0" dirty="0"/>
              <a:t> </a:t>
            </a:r>
            <a:r>
              <a:rPr lang="cs-CZ" sz="1600" b="0" dirty="0" err="1"/>
              <a:t>Wifi</a:t>
            </a:r>
            <a:r>
              <a:rPr lang="cs-CZ" sz="1600" b="0" dirty="0"/>
              <a:t> připojení</a:t>
            </a:r>
          </a:p>
          <a:p>
            <a:pPr lvl="1">
              <a:buFontTx/>
              <a:buChar char="-"/>
            </a:pPr>
            <a:r>
              <a:rPr lang="cs-CZ" sz="1600" b="0" dirty="0"/>
              <a:t> USB</a:t>
            </a:r>
          </a:p>
          <a:p>
            <a:pPr lvl="1">
              <a:buFontTx/>
              <a:buChar char="-"/>
            </a:pPr>
            <a:r>
              <a:rPr lang="cs-CZ" sz="1600" b="0" dirty="0"/>
              <a:t> SD karta</a:t>
            </a:r>
          </a:p>
          <a:p>
            <a:pPr>
              <a:buFontTx/>
              <a:buChar char="-"/>
            </a:pPr>
            <a:r>
              <a:rPr lang="cs-CZ" sz="1600" b="0" dirty="0"/>
              <a:t> virtuální klávesnice</a:t>
            </a:r>
          </a:p>
          <a:p>
            <a:pPr>
              <a:buFontTx/>
              <a:buChar char="-"/>
            </a:pPr>
            <a:r>
              <a:rPr lang="cs-CZ" sz="1600" b="0" dirty="0"/>
              <a:t> je možné připojit až 10 ústředen</a:t>
            </a:r>
          </a:p>
          <a:p>
            <a:pPr>
              <a:buFontTx/>
              <a:buChar char="-"/>
            </a:pPr>
            <a:r>
              <a:rPr lang="cs-CZ" sz="1600" b="0" dirty="0"/>
              <a:t> webové rozhraní</a:t>
            </a:r>
          </a:p>
          <a:p>
            <a:pPr>
              <a:buFontTx/>
              <a:buChar char="-"/>
            </a:pPr>
            <a:r>
              <a:rPr lang="cs-CZ" sz="1600" b="0" dirty="0"/>
              <a:t> podpora pro IP video</a:t>
            </a:r>
          </a:p>
          <a:p>
            <a:pPr>
              <a:buFontTx/>
              <a:buChar char="-"/>
            </a:pPr>
            <a:r>
              <a:rPr lang="cs-CZ" sz="1600" b="0" dirty="0"/>
              <a:t> RSS</a:t>
            </a:r>
          </a:p>
          <a:p>
            <a:pPr>
              <a:buFontTx/>
              <a:buChar char="-"/>
            </a:pPr>
            <a:r>
              <a:rPr lang="cs-CZ" sz="1600" b="0" dirty="0"/>
              <a:t> počasí</a:t>
            </a:r>
          </a:p>
          <a:p>
            <a:pPr>
              <a:buFontTx/>
              <a:buChar char="-"/>
            </a:pPr>
            <a:r>
              <a:rPr lang="cs-CZ" sz="1600" b="0" dirty="0"/>
              <a:t> hodiny</a:t>
            </a:r>
          </a:p>
          <a:p>
            <a:pPr>
              <a:buFontTx/>
              <a:buChar char="-"/>
            </a:pPr>
            <a:r>
              <a:rPr lang="cs-CZ" sz="1600" b="0" dirty="0"/>
              <a:t> webový prohlížeč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0" dirty="0" err="1"/>
              <a:t>fotorámeček</a:t>
            </a:r>
            <a:endParaRPr lang="cs-CZ" sz="1600" b="0" dirty="0"/>
          </a:p>
          <a:p>
            <a:endParaRPr lang="it-IT" sz="1800" dirty="0">
              <a:solidFill>
                <a:srgbClr val="000099"/>
              </a:solidFill>
            </a:endParaRPr>
          </a:p>
        </p:txBody>
      </p:sp>
      <p:pic>
        <p:nvPicPr>
          <p:cNvPr id="23" name="Obrázek 4" descr="evolution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0596" y="1658149"/>
            <a:ext cx="3424238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Evolution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31</a:t>
            </a:fld>
            <a:endParaRPr lang="cs-CZ" dirty="0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971600" y="1401620"/>
            <a:ext cx="792003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dirty="0">
                <a:cs typeface="Tahoma" pitchFamily="34" charset="0"/>
              </a:rPr>
              <a:t>Další krok uživatelského rozhraní</a:t>
            </a:r>
          </a:p>
          <a:p>
            <a:endParaRPr lang="cs-CZ" sz="1600" b="0" dirty="0">
              <a:cs typeface="Tahoma" pitchFamily="34" charset="0"/>
            </a:endParaRPr>
          </a:p>
          <a:p>
            <a:pPr lvl="1">
              <a:buFontTx/>
              <a:buChar char="-"/>
            </a:pPr>
            <a:r>
              <a:rPr lang="cs-CZ" sz="1600" b="0" dirty="0"/>
              <a:t> Interaktivní mapy a ikony</a:t>
            </a:r>
          </a:p>
          <a:p>
            <a:pPr lvl="1">
              <a:buFontTx/>
              <a:buChar char="-"/>
            </a:pPr>
            <a:endParaRPr lang="cs-CZ" sz="1600" b="0" dirty="0"/>
          </a:p>
          <a:p>
            <a:pPr lvl="1">
              <a:buFontTx/>
              <a:buChar char="-"/>
            </a:pPr>
            <a:r>
              <a:rPr lang="cs-CZ" sz="1600" b="0" dirty="0"/>
              <a:t> Domácí automatizace</a:t>
            </a:r>
          </a:p>
          <a:p>
            <a:pPr lvl="1">
              <a:buFontTx/>
              <a:buChar char="-"/>
            </a:pPr>
            <a:endParaRPr lang="cs-CZ" sz="1600" b="0" dirty="0"/>
          </a:p>
          <a:p>
            <a:pPr lvl="1">
              <a:buFontTx/>
              <a:buChar char="-"/>
            </a:pPr>
            <a:r>
              <a:rPr lang="cs-CZ" sz="1600" b="0" dirty="0"/>
              <a:t> Web server pro mobil</a:t>
            </a:r>
          </a:p>
          <a:p>
            <a:pPr lvl="1">
              <a:buFontTx/>
              <a:buChar char="-"/>
            </a:pPr>
            <a:endParaRPr lang="cs-CZ" sz="1600" b="0" dirty="0"/>
          </a:p>
          <a:p>
            <a:pPr lvl="1">
              <a:buFontTx/>
              <a:buChar char="-"/>
            </a:pPr>
            <a:endParaRPr lang="cs-CZ" sz="1600" b="0" dirty="0"/>
          </a:p>
          <a:p>
            <a:pPr lvl="1">
              <a:buFontTx/>
              <a:buChar char="-"/>
            </a:pPr>
            <a:endParaRPr lang="cs-CZ" sz="1600" b="0" dirty="0"/>
          </a:p>
          <a:p>
            <a:pPr lvl="1">
              <a:buFontTx/>
              <a:buChar char="-"/>
            </a:pPr>
            <a:endParaRPr lang="cs-CZ" sz="1600" b="0" dirty="0"/>
          </a:p>
          <a:p>
            <a:pPr lvl="1"/>
            <a:r>
              <a:rPr lang="cs-CZ" sz="1600" b="0" dirty="0" err="1"/>
              <a:t>Evolution</a:t>
            </a:r>
            <a:r>
              <a:rPr lang="cs-CZ" sz="1600" b="0" dirty="0"/>
              <a:t> – uživatelské rozhraní,</a:t>
            </a:r>
          </a:p>
          <a:p>
            <a:pPr lvl="1"/>
            <a:r>
              <a:rPr lang="cs-CZ" sz="1600" b="0" dirty="0"/>
              <a:t>ať už jste kdekoliv.</a:t>
            </a:r>
          </a:p>
          <a:p>
            <a:endParaRPr lang="it-IT" sz="1600" dirty="0">
              <a:solidFill>
                <a:srgbClr val="000099"/>
              </a:solidFill>
            </a:endParaRPr>
          </a:p>
        </p:txBody>
      </p:sp>
      <p:pic>
        <p:nvPicPr>
          <p:cNvPr id="26" name="Immagine 6" descr="20121031_1556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0998" y="1257604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magine 7" descr="20121031_1556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3023" y="1257604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magine 15" descr="20121031_15452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0998" y="2944527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magine 16" descr="20121031_15444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3023" y="2926579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2700536" y="1352011"/>
            <a:ext cx="4572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Systémová zařízení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Ústředna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Klávesnice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Čtečky</a:t>
            </a:r>
            <a:endParaRPr lang="it-IT" sz="16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it-IT" sz="1600" b="0" dirty="0"/>
              <a:t> Expan</a:t>
            </a:r>
            <a:r>
              <a:rPr lang="cs-CZ" sz="1600" b="0" dirty="0" err="1"/>
              <a:t>déry</a:t>
            </a: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Izolátory</a:t>
            </a:r>
          </a:p>
          <a:p>
            <a:pPr>
              <a:buFontTx/>
              <a:buChar char="-"/>
            </a:pPr>
            <a:r>
              <a:rPr lang="cs-CZ" sz="1600" b="0" dirty="0"/>
              <a:t> Sběrnicová siréna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Deska hlasových zpráv</a:t>
            </a:r>
          </a:p>
          <a:p>
            <a:pPr>
              <a:buFontTx/>
              <a:buChar char="-"/>
            </a:pPr>
            <a:r>
              <a:rPr lang="cs-CZ" sz="1600" b="0" dirty="0"/>
              <a:t> GSM/GPRS komunikátor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LAN komunikátor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Bezdrátová </a:t>
            </a:r>
            <a:r>
              <a:rPr lang="cs-CZ" sz="1600" b="0" dirty="0" err="1"/>
              <a:t>nádstavba</a:t>
            </a: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Příslušenství</a:t>
            </a:r>
          </a:p>
          <a:p>
            <a:pPr>
              <a:buFontTx/>
              <a:buChar char="-"/>
            </a:pPr>
            <a:r>
              <a:rPr lang="cs-CZ" sz="1600" b="0" dirty="0"/>
              <a:t> Napájecí </a:t>
            </a:r>
            <a:r>
              <a:rPr lang="cs-CZ" sz="1600" b="0" dirty="0" smtClean="0"/>
              <a:t>zdroje</a:t>
            </a:r>
            <a:endParaRPr lang="it-IT" sz="1600" b="0" dirty="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371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Čtečka </a:t>
            </a:r>
            <a:r>
              <a:rPr lang="cs-CZ" b="1" dirty="0" err="1" smtClean="0">
                <a:solidFill>
                  <a:srgbClr val="FF0000"/>
                </a:solidFill>
              </a:rPr>
              <a:t>nBy</a:t>
            </a:r>
            <a:r>
              <a:rPr lang="cs-CZ" b="1" dirty="0" smtClean="0">
                <a:solidFill>
                  <a:srgbClr val="FF0000"/>
                </a:solidFill>
              </a:rPr>
              <a:t>/S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33</a:t>
            </a:fld>
            <a:endParaRPr lang="cs-CZ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24900" y="1426284"/>
            <a:ext cx="655195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>
                <a:latin typeface="+mj-lt"/>
              </a:rPr>
              <a:t> </a:t>
            </a:r>
            <a:r>
              <a:rPr lang="cs-CZ" sz="1600" dirty="0">
                <a:latin typeface="+mj-lt"/>
              </a:rPr>
              <a:t>Komponenty systému </a:t>
            </a:r>
            <a:r>
              <a:rPr lang="it-IT" sz="1600" dirty="0">
                <a:latin typeface="+mj-lt"/>
              </a:rPr>
              <a:t>– </a:t>
            </a:r>
            <a:r>
              <a:rPr lang="cs-CZ" sz="1600" dirty="0" err="1">
                <a:latin typeface="+mj-lt"/>
              </a:rPr>
              <a:t>Proxi</a:t>
            </a:r>
            <a:r>
              <a:rPr lang="cs-CZ" sz="1600" dirty="0">
                <a:latin typeface="+mj-lt"/>
              </a:rPr>
              <a:t> čtečka </a:t>
            </a:r>
            <a:r>
              <a:rPr lang="it-IT" sz="1600" dirty="0">
                <a:latin typeface="+mj-lt"/>
              </a:rPr>
              <a:t>nBy/S</a:t>
            </a:r>
            <a:r>
              <a:rPr lang="cs-CZ" sz="1600" dirty="0">
                <a:latin typeface="+mj-lt"/>
              </a:rPr>
              <a:t> pro povrch. montáž</a:t>
            </a:r>
            <a:endParaRPr lang="it-IT" sz="1600" dirty="0">
              <a:latin typeface="+mj-lt"/>
            </a:endParaRPr>
          </a:p>
          <a:p>
            <a:pPr>
              <a:buFont typeface="Times" pitchFamily="18" charset="0"/>
              <a:buNone/>
            </a:pPr>
            <a:endParaRPr lang="it-IT" sz="1600" dirty="0">
              <a:latin typeface="+mj-lt"/>
            </a:endParaRPr>
          </a:p>
          <a:p>
            <a:pPr>
              <a:buFontTx/>
              <a:buChar char="-"/>
            </a:pPr>
            <a:r>
              <a:rPr lang="it-IT" sz="1600" b="0" dirty="0">
                <a:latin typeface="+mj-lt"/>
              </a:rPr>
              <a:t> 4 LED </a:t>
            </a:r>
            <a:r>
              <a:rPr lang="cs-CZ" sz="1600" b="0" dirty="0">
                <a:latin typeface="+mj-lt"/>
              </a:rPr>
              <a:t>pro zkratky </a:t>
            </a:r>
            <a:r>
              <a:rPr lang="it-IT" sz="1600" b="0" dirty="0">
                <a:latin typeface="+mj-lt"/>
              </a:rPr>
              <a:t>(</a:t>
            </a:r>
            <a:r>
              <a:rPr lang="cs-CZ" sz="1600" b="0" dirty="0">
                <a:latin typeface="+mj-lt"/>
              </a:rPr>
              <a:t>zastřežení, </a:t>
            </a:r>
            <a:r>
              <a:rPr lang="cs-CZ" sz="1600" b="0" dirty="0" err="1">
                <a:latin typeface="+mj-lt"/>
              </a:rPr>
              <a:t>odstřežení</a:t>
            </a:r>
            <a:r>
              <a:rPr lang="cs-CZ" sz="1600" b="0" dirty="0">
                <a:latin typeface="+mj-lt"/>
              </a:rPr>
              <a:t>, ovládání výstupů</a:t>
            </a:r>
            <a:r>
              <a:rPr lang="it-IT" sz="1600" b="0" dirty="0">
                <a:latin typeface="+mj-lt"/>
              </a:rPr>
              <a:t>, </a:t>
            </a:r>
            <a:r>
              <a:rPr lang="cs-CZ" sz="1600" b="0" dirty="0">
                <a:latin typeface="+mj-lt"/>
              </a:rPr>
              <a:t>atd.</a:t>
            </a:r>
            <a:r>
              <a:rPr lang="it-IT" sz="1600" b="0" dirty="0">
                <a:latin typeface="+mj-lt"/>
              </a:rPr>
              <a:t>)</a:t>
            </a:r>
          </a:p>
          <a:p>
            <a:pPr>
              <a:buFontTx/>
              <a:buChar char="-"/>
            </a:pPr>
            <a:r>
              <a:rPr lang="it-IT" sz="1600" b="0" dirty="0">
                <a:latin typeface="+mj-lt"/>
              </a:rPr>
              <a:t> </a:t>
            </a:r>
            <a:r>
              <a:rPr lang="cs-CZ" sz="1600" b="0" dirty="0">
                <a:latin typeface="+mj-lt"/>
              </a:rPr>
              <a:t>4 zkratky pro čtečku</a:t>
            </a:r>
            <a:endParaRPr lang="it-IT" sz="1600" b="0" dirty="0">
              <a:latin typeface="+mj-lt"/>
            </a:endParaRPr>
          </a:p>
          <a:p>
            <a:pPr>
              <a:buFontTx/>
              <a:buChar char="-"/>
            </a:pPr>
            <a:r>
              <a:rPr lang="it-IT" sz="1600" b="0" dirty="0">
                <a:latin typeface="+mj-lt"/>
              </a:rPr>
              <a:t> 4 </a:t>
            </a:r>
            <a:r>
              <a:rPr lang="cs-CZ" sz="1600" b="0" dirty="0">
                <a:latin typeface="+mj-lt"/>
              </a:rPr>
              <a:t>zkratky pro karty</a:t>
            </a:r>
            <a:endParaRPr lang="it-IT" sz="1600" b="0" dirty="0">
              <a:latin typeface="+mj-lt"/>
            </a:endParaRPr>
          </a:p>
          <a:p>
            <a:pPr>
              <a:buFontTx/>
              <a:buChar char="-"/>
            </a:pPr>
            <a:r>
              <a:rPr lang="it-IT" sz="1600" b="0" dirty="0">
                <a:latin typeface="+mj-lt"/>
              </a:rPr>
              <a:t> </a:t>
            </a:r>
            <a:r>
              <a:rPr lang="cs-CZ" sz="1600" b="0" dirty="0">
                <a:latin typeface="+mj-lt"/>
              </a:rPr>
              <a:t>Vestavěný bzučák</a:t>
            </a:r>
            <a:endParaRPr lang="it-IT" sz="1600" b="0" dirty="0">
              <a:latin typeface="+mj-lt"/>
            </a:endParaRPr>
          </a:p>
          <a:p>
            <a:pPr>
              <a:buFontTx/>
              <a:buChar char="-"/>
            </a:pPr>
            <a:r>
              <a:rPr lang="it-IT" sz="1600" b="0" dirty="0">
                <a:latin typeface="+mj-lt"/>
              </a:rPr>
              <a:t> </a:t>
            </a:r>
            <a:r>
              <a:rPr lang="cs-CZ" sz="1600" b="0" dirty="0" err="1">
                <a:latin typeface="+mj-lt"/>
              </a:rPr>
              <a:t>Tamper</a:t>
            </a:r>
            <a:r>
              <a:rPr lang="cs-CZ" sz="1600" b="0" dirty="0">
                <a:latin typeface="+mj-lt"/>
              </a:rPr>
              <a:t> ochrana</a:t>
            </a:r>
            <a:endParaRPr lang="it-IT" sz="1600" b="0" dirty="0">
              <a:latin typeface="+mj-lt"/>
            </a:endParaRPr>
          </a:p>
          <a:p>
            <a:pPr>
              <a:buFontTx/>
              <a:buChar char="-"/>
            </a:pPr>
            <a:r>
              <a:rPr lang="it-IT" sz="1600" b="0" dirty="0">
                <a:latin typeface="+mj-lt"/>
              </a:rPr>
              <a:t> </a:t>
            </a:r>
            <a:r>
              <a:rPr lang="cs-CZ" sz="1600" b="0" dirty="0">
                <a:latin typeface="+mj-lt"/>
              </a:rPr>
              <a:t>Krytí </a:t>
            </a:r>
            <a:r>
              <a:rPr lang="it-IT" sz="1600" b="0" dirty="0">
                <a:latin typeface="+mj-lt"/>
              </a:rPr>
              <a:t>IP34</a:t>
            </a:r>
          </a:p>
        </p:txBody>
      </p:sp>
      <p:pic>
        <p:nvPicPr>
          <p:cNvPr id="15" name="Obrázek 14" descr="nby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5253" y="1670204"/>
            <a:ext cx="1744779" cy="220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 descr="klicenka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3944" y="3310223"/>
            <a:ext cx="788080" cy="151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ázek 16" descr="Karta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0631" y="3538741"/>
            <a:ext cx="2060792" cy="129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ek 18" descr="nboss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5457" y="2628738"/>
            <a:ext cx="780870" cy="220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59330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Čtečka </a:t>
            </a:r>
            <a:r>
              <a:rPr lang="cs-CZ" b="1" dirty="0" err="1" smtClean="0">
                <a:solidFill>
                  <a:srgbClr val="FF0000"/>
                </a:solidFill>
              </a:rPr>
              <a:t>nBy</a:t>
            </a:r>
            <a:r>
              <a:rPr lang="cs-CZ" b="1" dirty="0" smtClean="0">
                <a:solidFill>
                  <a:srgbClr val="FF0000"/>
                </a:solidFill>
              </a:rPr>
              <a:t>/X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34</a:t>
            </a:fld>
            <a:endParaRPr lang="cs-CZ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042988" y="1320781"/>
            <a:ext cx="79216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</a:t>
            </a:r>
            <a:r>
              <a:rPr lang="cs-CZ" sz="1600" dirty="0" err="1"/>
              <a:t>vestavitelná</a:t>
            </a:r>
            <a:r>
              <a:rPr lang="cs-CZ" sz="1600" dirty="0"/>
              <a:t> PROXI čtečka </a:t>
            </a:r>
            <a:r>
              <a:rPr lang="it-IT" sz="1600" dirty="0"/>
              <a:t>nBy/X</a:t>
            </a:r>
          </a:p>
          <a:p>
            <a:pPr>
              <a:buFont typeface="Times" pitchFamily="18" charset="0"/>
              <a:buChar char="•"/>
            </a:pP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4 LED </a:t>
            </a:r>
            <a:r>
              <a:rPr lang="cs-CZ" sz="1600" b="0" dirty="0"/>
              <a:t>pro zkratky </a:t>
            </a:r>
            <a:r>
              <a:rPr lang="it-IT" sz="1600" b="0" dirty="0"/>
              <a:t>(</a:t>
            </a:r>
            <a:r>
              <a:rPr lang="cs-CZ" sz="1600" b="0" dirty="0"/>
              <a:t>zastřežení, </a:t>
            </a:r>
            <a:r>
              <a:rPr lang="cs-CZ" sz="1600" b="0" dirty="0" err="1"/>
              <a:t>odstřežení</a:t>
            </a:r>
            <a:r>
              <a:rPr lang="cs-CZ" sz="1600" b="0" dirty="0"/>
              <a:t>, ovládání výstupů</a:t>
            </a:r>
            <a:r>
              <a:rPr lang="it-IT" sz="1600" b="0" dirty="0"/>
              <a:t>, </a:t>
            </a:r>
            <a:r>
              <a:rPr lang="cs-CZ" sz="1600" b="0" dirty="0"/>
              <a:t>atd.</a:t>
            </a:r>
            <a:r>
              <a:rPr lang="it-IT" sz="1600" b="0" dirty="0"/>
              <a:t>)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4 zkratky pro čtečku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it-IT" sz="1600" b="0" dirty="0"/>
              <a:t>4 </a:t>
            </a:r>
            <a:r>
              <a:rPr lang="cs-CZ" sz="1600" b="0" dirty="0"/>
              <a:t>zkratky pro karty</a:t>
            </a:r>
            <a:endParaRPr lang="it-IT" sz="1600" b="0" dirty="0"/>
          </a:p>
        </p:txBody>
      </p:sp>
      <p:pic>
        <p:nvPicPr>
          <p:cNvPr id="21" name="Obrázek 20" descr="klicenka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8464" y="1413610"/>
            <a:ext cx="750888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Obrázek 21" descr="čtečka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0529" y="2784545"/>
            <a:ext cx="1314909" cy="159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Obrázek 22" descr="čtečka2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8187" y="2735444"/>
            <a:ext cx="2448520" cy="168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Obrázek 23" descr="Karta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9260" y="3007970"/>
            <a:ext cx="2132012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2427354" y="4515966"/>
            <a:ext cx="42864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dirty="0"/>
              <a:t>“Univer</a:t>
            </a:r>
            <a:r>
              <a:rPr lang="cs-CZ" sz="2000" dirty="0" err="1"/>
              <a:t>zální</a:t>
            </a:r>
            <a:r>
              <a:rPr lang="it-IT" sz="2000" dirty="0"/>
              <a:t>” </a:t>
            </a:r>
            <a:r>
              <a:rPr lang="cs-CZ" sz="2000" dirty="0" err="1"/>
              <a:t>vestavitelná</a:t>
            </a:r>
            <a:r>
              <a:rPr lang="cs-CZ" sz="2000" dirty="0"/>
              <a:t> PROXI čtečka</a:t>
            </a:r>
            <a:endParaRPr lang="it-IT" sz="2000" dirty="0"/>
          </a:p>
          <a:p>
            <a:r>
              <a:rPr lang="it-IT" sz="1000" dirty="0"/>
              <a:t>(patent</a:t>
            </a:r>
            <a:r>
              <a:rPr lang="cs-CZ" sz="1000" dirty="0" err="1"/>
              <a:t>ováno</a:t>
            </a:r>
            <a:r>
              <a:rPr lang="it-IT" sz="1000" dirty="0"/>
              <a:t>)</a:t>
            </a:r>
          </a:p>
        </p:txBody>
      </p:sp>
      <p:pic>
        <p:nvPicPr>
          <p:cNvPr id="26" name="Obrázek 25" descr="nboss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7740" y="2315202"/>
            <a:ext cx="7143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2" descr="http://inim.biz/gfx09/img_small/Img2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35971" y="183777"/>
            <a:ext cx="628642" cy="66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49464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utoUpdateAnimBg="0" advAuto="0"/>
      <p:bldP spid="2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2700536" y="1352011"/>
            <a:ext cx="4572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Systémová zařízení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Ústředna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Klávesnice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Čtečky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it-IT" sz="1600" b="1" dirty="0">
                <a:solidFill>
                  <a:srgbClr val="FF0000"/>
                </a:solidFill>
              </a:rPr>
              <a:t>Expan</a:t>
            </a:r>
            <a:r>
              <a:rPr lang="cs-CZ" sz="1600" b="1" dirty="0" err="1">
                <a:solidFill>
                  <a:srgbClr val="FF0000"/>
                </a:solidFill>
              </a:rPr>
              <a:t>déry</a:t>
            </a:r>
            <a:endParaRPr lang="cs-CZ" sz="16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sz="1600" b="0" dirty="0"/>
              <a:t> Izolátory</a:t>
            </a:r>
          </a:p>
          <a:p>
            <a:pPr>
              <a:buFontTx/>
              <a:buChar char="-"/>
            </a:pPr>
            <a:r>
              <a:rPr lang="cs-CZ" sz="1600" b="0" dirty="0"/>
              <a:t> Sběrnicová siréna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Deska hlasových zpráv</a:t>
            </a:r>
          </a:p>
          <a:p>
            <a:pPr>
              <a:buFontTx/>
              <a:buChar char="-"/>
            </a:pPr>
            <a:r>
              <a:rPr lang="cs-CZ" sz="1600" b="0" dirty="0"/>
              <a:t> GSM/GPRS komunikátor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LAN komunikátor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Bezdrátová </a:t>
            </a:r>
            <a:r>
              <a:rPr lang="cs-CZ" sz="1600" b="0" dirty="0" err="1"/>
              <a:t>nádstavba</a:t>
            </a: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Příslušenství</a:t>
            </a:r>
          </a:p>
          <a:p>
            <a:pPr>
              <a:buFontTx/>
              <a:buChar char="-"/>
            </a:pPr>
            <a:r>
              <a:rPr lang="cs-CZ" sz="1600" b="0" dirty="0"/>
              <a:t> Napájecí </a:t>
            </a:r>
            <a:r>
              <a:rPr lang="cs-CZ" sz="1600" b="0" dirty="0" smtClean="0"/>
              <a:t>zdroje</a:t>
            </a:r>
            <a:endParaRPr lang="it-IT" sz="1600" b="0" dirty="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873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Expandér Flex</a:t>
            </a:r>
            <a:r>
              <a:rPr lang="cs-CZ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36</a:t>
            </a:fld>
            <a:endParaRPr lang="cs-CZ" dirty="0"/>
          </a:p>
        </p:txBody>
      </p:sp>
      <p:pic>
        <p:nvPicPr>
          <p:cNvPr id="30" name="Obrázek 29" descr="Flex5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3900" y="1225997"/>
            <a:ext cx="25368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Obrázek 30" descr="Flex5P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2968" y="2831070"/>
            <a:ext cx="3113088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936625" y="159710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>
                <a:latin typeface="L Frutiger Light"/>
              </a:rPr>
              <a:t> </a:t>
            </a:r>
            <a:r>
              <a:rPr lang="cs-CZ" sz="1600" dirty="0">
                <a:latin typeface="L Frutiger Light"/>
              </a:rPr>
              <a:t>Komponenty systému</a:t>
            </a:r>
            <a:r>
              <a:rPr lang="it-IT" sz="1600" dirty="0">
                <a:latin typeface="L Frutiger Light"/>
              </a:rPr>
              <a:t>– </a:t>
            </a:r>
            <a:r>
              <a:rPr lang="cs-CZ" sz="1600" dirty="0">
                <a:latin typeface="L Frutiger Light"/>
              </a:rPr>
              <a:t>expandér </a:t>
            </a:r>
            <a:r>
              <a:rPr lang="it-IT" sz="1600" dirty="0">
                <a:latin typeface="L Frutiger Light"/>
              </a:rPr>
              <a:t>Flex5</a:t>
            </a:r>
          </a:p>
          <a:p>
            <a:pPr>
              <a:buFont typeface="Times" pitchFamily="18" charset="0"/>
              <a:buNone/>
            </a:pPr>
            <a:endParaRPr lang="it-IT" sz="1600" dirty="0">
              <a:latin typeface="L Frutiger Light"/>
            </a:endParaRPr>
          </a:p>
          <a:p>
            <a:pPr>
              <a:buFontTx/>
              <a:buChar char="-"/>
            </a:pPr>
            <a:r>
              <a:rPr lang="it-IT" sz="1600" dirty="0"/>
              <a:t> 5 </a:t>
            </a:r>
            <a:r>
              <a:rPr lang="cs-CZ" sz="1600" dirty="0"/>
              <a:t>svorek </a:t>
            </a:r>
            <a:r>
              <a:rPr lang="it-IT" sz="1600" dirty="0"/>
              <a:t>FlexIO</a:t>
            </a:r>
          </a:p>
          <a:p>
            <a:pPr lvl="2"/>
            <a:r>
              <a:rPr lang="it-IT" sz="1600" dirty="0"/>
              <a:t>4 </a:t>
            </a:r>
            <a:r>
              <a:rPr lang="cs-CZ" sz="1600" dirty="0"/>
              <a:t>pro roletový a vibrační senzor</a:t>
            </a:r>
            <a:endParaRPr lang="it-IT" sz="1600" dirty="0"/>
          </a:p>
          <a:p>
            <a:pPr lvl="2"/>
            <a:r>
              <a:rPr lang="cs-CZ" sz="1600" dirty="0"/>
              <a:t>Zatížitelnost výstupů</a:t>
            </a:r>
            <a:r>
              <a:rPr lang="it-IT" sz="1600" dirty="0"/>
              <a:t>150mA </a:t>
            </a:r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dirty="0"/>
              <a:t>Vestavěný bzučák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dirty="0"/>
              <a:t>Monitorování odtržení od zdi</a:t>
            </a:r>
            <a:r>
              <a:rPr lang="it-IT" sz="1600" dirty="0"/>
              <a:t>(Flex5/P)</a:t>
            </a:r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dirty="0"/>
              <a:t>Monitorování otevření </a:t>
            </a:r>
            <a:r>
              <a:rPr lang="it-IT" sz="1600" dirty="0"/>
              <a:t>(Flex5/P)</a:t>
            </a:r>
          </a:p>
          <a:p>
            <a:pPr>
              <a:buFontTx/>
              <a:buChar char="-"/>
            </a:pP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dirty="0"/>
              <a:t>Dvě verze</a:t>
            </a:r>
            <a:r>
              <a:rPr lang="it-IT" sz="1600" dirty="0"/>
              <a:t>:</a:t>
            </a:r>
          </a:p>
          <a:p>
            <a:pPr lvl="1"/>
            <a:r>
              <a:rPr lang="cs-CZ" sz="1600" dirty="0"/>
              <a:t>S </a:t>
            </a:r>
            <a:r>
              <a:rPr lang="cs-CZ" sz="1600" dirty="0" err="1"/>
              <a:t>tamper</a:t>
            </a:r>
            <a:r>
              <a:rPr lang="cs-CZ" sz="1600" dirty="0"/>
              <a:t> ochranou </a:t>
            </a:r>
            <a:r>
              <a:rPr lang="it-IT" sz="1600" b="1" dirty="0">
                <a:solidFill>
                  <a:srgbClr val="FF0000"/>
                </a:solidFill>
              </a:rPr>
              <a:t>Flex5/P</a:t>
            </a:r>
          </a:p>
          <a:p>
            <a:pPr lvl="1"/>
            <a:r>
              <a:rPr lang="cs-CZ" sz="1600" dirty="0"/>
              <a:t>S viditelnou svorkovnicí </a:t>
            </a:r>
            <a:r>
              <a:rPr lang="it-IT" sz="1600" b="1" dirty="0">
                <a:solidFill>
                  <a:srgbClr val="FF0000"/>
                </a:solidFill>
              </a:rPr>
              <a:t>Flex5/U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C:\Users\mgiani\Desktop\6.0\immagini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06" y="3528135"/>
            <a:ext cx="2027358" cy="178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051720" y="249492"/>
            <a:ext cx="7092280" cy="1102519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Flex5/U, Flex5/P  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FW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1.5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13" name="CasellaDiTesto 8"/>
          <p:cNvSpPr txBox="1"/>
          <p:nvPr/>
        </p:nvSpPr>
        <p:spPr>
          <a:xfrm>
            <a:off x="866065" y="1203598"/>
            <a:ext cx="75943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T5 analogový výstup</a:t>
            </a:r>
          </a:p>
          <a:p>
            <a:pPr algn="ctr"/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Možnost naprogramovat svorku T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5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 jako analogový výstup: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                                                                                               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	- 0/10Vcc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průmyslový standard pro měniče a pohony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                                                                                                      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	- 2mA                                                                                                             	- impedance min.  5k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Ω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                                                                               	- impedance max. 10k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Ω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pic>
        <p:nvPicPr>
          <p:cNvPr id="11" name="Picture 2" descr="C:\1-INIM ELECTRONICS\FOTO_IMMAGINI_LAYOUT\IMMAGINI PER CATALISTINO\ANTIF-ANTINC-TVCC\foto INIM\IMMAGINI INIM\TERMINAL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98806"/>
            <a:ext cx="3384377" cy="92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Connettore 1 2"/>
          <p:cNvCxnSpPr/>
          <p:nvPr/>
        </p:nvCxnSpPr>
        <p:spPr>
          <a:xfrm>
            <a:off x="5085365" y="4196168"/>
            <a:ext cx="0" cy="44529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20"/>
          <p:cNvCxnSpPr/>
          <p:nvPr/>
        </p:nvCxnSpPr>
        <p:spPr>
          <a:xfrm>
            <a:off x="6084804" y="3242805"/>
            <a:ext cx="0" cy="11846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22"/>
          <p:cNvCxnSpPr/>
          <p:nvPr/>
        </p:nvCxnSpPr>
        <p:spPr>
          <a:xfrm>
            <a:off x="6470792" y="3242805"/>
            <a:ext cx="0" cy="16146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25"/>
          <p:cNvCxnSpPr/>
          <p:nvPr/>
        </p:nvCxnSpPr>
        <p:spPr>
          <a:xfrm flipH="1">
            <a:off x="5067145" y="4641464"/>
            <a:ext cx="18184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21"/>
          <p:cNvSpPr txBox="1"/>
          <p:nvPr/>
        </p:nvSpPr>
        <p:spPr>
          <a:xfrm>
            <a:off x="5758307" y="291423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Alim. 24Vca</a:t>
            </a:r>
            <a:endParaRPr lang="it-IT" dirty="0"/>
          </a:p>
        </p:txBody>
      </p:sp>
      <p:sp>
        <p:nvSpPr>
          <p:cNvPr id="19" name="CasellaDiTesto 23"/>
          <p:cNvSpPr txBox="1"/>
          <p:nvPr/>
        </p:nvSpPr>
        <p:spPr>
          <a:xfrm>
            <a:off x="5336958" y="4353432"/>
            <a:ext cx="972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0/10V</a:t>
            </a:r>
            <a:endParaRPr lang="it-IT" sz="1400" b="1" dirty="0"/>
          </a:p>
        </p:txBody>
      </p:sp>
      <p:cxnSp>
        <p:nvCxnSpPr>
          <p:cNvPr id="20" name="Connettore 1 15"/>
          <p:cNvCxnSpPr/>
          <p:nvPr/>
        </p:nvCxnSpPr>
        <p:spPr>
          <a:xfrm>
            <a:off x="6084804" y="4427496"/>
            <a:ext cx="8007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6"/>
          <p:cNvCxnSpPr/>
          <p:nvPr/>
        </p:nvCxnSpPr>
        <p:spPr>
          <a:xfrm>
            <a:off x="4797333" y="4857488"/>
            <a:ext cx="20882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30"/>
          <p:cNvCxnSpPr/>
          <p:nvPr/>
        </p:nvCxnSpPr>
        <p:spPr>
          <a:xfrm>
            <a:off x="4797333" y="4196168"/>
            <a:ext cx="0" cy="6613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e 3080"/>
          <p:cNvSpPr/>
          <p:nvPr/>
        </p:nvSpPr>
        <p:spPr>
          <a:xfrm>
            <a:off x="6411219" y="4803482"/>
            <a:ext cx="119146" cy="108012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57266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38</a:t>
            </a:fld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06" y="-32311"/>
            <a:ext cx="2330894" cy="1788962"/>
          </a:xfrm>
          <a:prstGeom prst="rect">
            <a:avLst/>
          </a:prstGeom>
        </p:spPr>
      </p:pic>
      <p:pic>
        <p:nvPicPr>
          <p:cNvPr id="23" name="Picture 3" descr="C:\Users\mgiani\Desktop\6.0\immagini\isometri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744" y="2014633"/>
            <a:ext cx="2587256" cy="23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Nadpis 1"/>
          <p:cNvSpPr txBox="1">
            <a:spLocks/>
          </p:cNvSpPr>
          <p:nvPr/>
        </p:nvSpPr>
        <p:spPr>
          <a:xfrm>
            <a:off x="2058863" y="437245"/>
            <a:ext cx="5319210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Flex5/DAC </a:t>
            </a:r>
            <a:r>
              <a:rPr lang="it-IT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FW </a:t>
            </a:r>
            <a:r>
              <a:rPr lang="cs-CZ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1.0</a:t>
            </a:r>
            <a:endParaRPr lang="it-IT" sz="4400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sp>
        <p:nvSpPr>
          <p:cNvPr id="25" name="CasellaDiTesto 8"/>
          <p:cNvSpPr txBox="1"/>
          <p:nvPr/>
        </p:nvSpPr>
        <p:spPr>
          <a:xfrm>
            <a:off x="1169622" y="1328341"/>
            <a:ext cx="56957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50" b="1" dirty="0">
                <a:solidFill>
                  <a:srgbClr val="FF0000"/>
                </a:solidFill>
                <a:latin typeface="Museo Sans 500" pitchFamily="50" charset="0"/>
              </a:rPr>
              <a:t>Modul pro domácí automatizaci</a:t>
            </a:r>
          </a:p>
          <a:p>
            <a:pPr algn="ctr"/>
            <a:endParaRPr lang="cs-CZ" sz="1350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  <a:p>
            <a:r>
              <a:rPr lang="cs-CZ" sz="1350" b="1" dirty="0">
                <a:solidFill>
                  <a:srgbClr val="FF0000"/>
                </a:solidFill>
                <a:latin typeface="Museo Sans 500" pitchFamily="50" charset="0"/>
              </a:rPr>
              <a:t>Flex5/DAC</a:t>
            </a:r>
            <a:r>
              <a:rPr lang="cs-CZ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 je modul pro centralizovanou správu silových výstupů :</a:t>
            </a:r>
            <a:r>
              <a:rPr lang="it-IT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                                                                                             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350" b="1" dirty="0">
                <a:solidFill>
                  <a:srgbClr val="FF0000"/>
                </a:solidFill>
                <a:latin typeface="Museo Sans 500" pitchFamily="50" charset="0"/>
              </a:rPr>
              <a:t>5 programovatelných svorek </a:t>
            </a:r>
            <a:r>
              <a:rPr lang="cs-CZ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pro domácí automatizaci: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cs-CZ" sz="1350" b="1" dirty="0">
                <a:solidFill>
                  <a:srgbClr val="FF0000"/>
                </a:solidFill>
                <a:latin typeface="Museo Sans 500" pitchFamily="50" charset="0"/>
              </a:rPr>
              <a:t>Stmívač, relé</a:t>
            </a:r>
            <a:r>
              <a:rPr lang="cs-CZ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 (3 kW, 10A) – ovládání spotřebičů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cs-CZ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Konektor pro hlavní přívod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cs-CZ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Galvanicky oddělená ovládací elektronika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cs-CZ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Připojení přes sběrnici I-BUS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cs-CZ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Displej a ovládání pomocí klávesnice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cs-CZ" sz="1350" b="1" dirty="0">
                <a:solidFill>
                  <a:srgbClr val="FF0000"/>
                </a:solidFill>
                <a:latin typeface="Museo Sans 500" pitchFamily="50" charset="0"/>
              </a:rPr>
              <a:t>Montáž na DIN lištu </a:t>
            </a:r>
            <a:r>
              <a:rPr lang="cs-CZ" sz="135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(9 modulů)</a:t>
            </a:r>
          </a:p>
        </p:txBody>
      </p:sp>
    </p:spTree>
    <p:extLst>
      <p:ext uri="{BB962C8B-B14F-4D97-AF65-F5344CB8AC3E}">
        <p14:creationId xmlns:p14="http://schemas.microsoft.com/office/powerpoint/2010/main" val="185870047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051720" y="249492"/>
            <a:ext cx="7092280" cy="1102519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Flex5/DAC 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FW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1.0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13" name="CasellaDiTesto 8"/>
          <p:cNvSpPr txBox="1"/>
          <p:nvPr/>
        </p:nvSpPr>
        <p:spPr>
          <a:xfrm>
            <a:off x="866065" y="1437620"/>
            <a:ext cx="7594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Modul pro domácí automatizaci</a:t>
            </a:r>
          </a:p>
          <a:p>
            <a:pPr algn="ctr"/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Měření spotřeby elektrické energie, síťového napětí, odběru proudu, účiníku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pic>
        <p:nvPicPr>
          <p:cNvPr id="10" name="Picture 2" descr="C:\Users\mgiani\Desktop\6.0\immagini\monitoraggio dac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328" y="2388343"/>
            <a:ext cx="4634003" cy="301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252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sicurit logo upravene mal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pic>
        <p:nvPicPr>
          <p:cNvPr id="8" name="Obrázek 7" descr="FlexIO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73930"/>
            <a:ext cx="17526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03649" y="1271800"/>
            <a:ext cx="7632848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  <a:defRPr/>
            </a:pPr>
            <a:r>
              <a:rPr lang="it-IT" sz="2000" dirty="0">
                <a:solidFill>
                  <a:srgbClr val="004080"/>
                </a:solidFill>
                <a:cs typeface="+mn-cs"/>
              </a:rPr>
              <a:t> </a:t>
            </a:r>
            <a:r>
              <a:rPr lang="cs-CZ" sz="2000" b="1" dirty="0">
                <a:solidFill>
                  <a:srgbClr val="FF0000"/>
                </a:solidFill>
                <a:cs typeface="+mn-cs"/>
              </a:rPr>
              <a:t>Koncepce svorek</a:t>
            </a:r>
            <a:endParaRPr lang="it-IT" sz="2000" b="1" dirty="0">
              <a:solidFill>
                <a:srgbClr val="FF0000"/>
              </a:solidFill>
              <a:cs typeface="+mn-cs"/>
            </a:endParaRPr>
          </a:p>
          <a:p>
            <a:pPr>
              <a:buFont typeface="Times" pitchFamily="18" charset="0"/>
              <a:buNone/>
              <a:defRPr/>
            </a:pPr>
            <a:endParaRPr lang="it-IT" sz="2000" dirty="0">
              <a:solidFill>
                <a:srgbClr val="004080"/>
              </a:solidFill>
              <a:cs typeface="+mn-cs"/>
            </a:endParaRPr>
          </a:p>
          <a:p>
            <a:pPr>
              <a:buFont typeface="Times" pitchFamily="18" charset="0"/>
              <a:buNone/>
              <a:defRPr/>
            </a:pPr>
            <a:endParaRPr lang="it-IT" sz="2000" b="0" dirty="0">
              <a:solidFill>
                <a:srgbClr val="004080"/>
              </a:solidFill>
              <a:cs typeface="+mn-cs"/>
            </a:endParaRPr>
          </a:p>
          <a:p>
            <a:pPr>
              <a:buFontTx/>
              <a:buChar char="-"/>
              <a:defRPr/>
            </a:pPr>
            <a:r>
              <a:rPr lang="it-IT" sz="1800" b="0" dirty="0">
                <a:solidFill>
                  <a:schemeClr val="accent1">
                    <a:lumMod val="50000"/>
                  </a:schemeClr>
                </a:solidFill>
                <a:cs typeface="+mn-cs"/>
              </a:rPr>
              <a:t> </a:t>
            </a:r>
            <a:r>
              <a:rPr lang="cs-CZ" sz="1800" b="0" dirty="0">
                <a:cs typeface="+mn-cs"/>
              </a:rPr>
              <a:t>Svorky mohou být využity jako vstupy </a:t>
            </a:r>
            <a:r>
              <a:rPr lang="it-IT" sz="1800" b="0" dirty="0">
                <a:cs typeface="+mn-cs"/>
              </a:rPr>
              <a:t>(z</a:t>
            </a:r>
            <a:r>
              <a:rPr lang="cs-CZ" sz="1800" b="0" dirty="0" err="1">
                <a:cs typeface="+mn-cs"/>
              </a:rPr>
              <a:t>óny</a:t>
            </a:r>
            <a:r>
              <a:rPr lang="it-IT" sz="1800" b="0" dirty="0">
                <a:cs typeface="+mn-cs"/>
              </a:rPr>
              <a:t>) </a:t>
            </a:r>
            <a:r>
              <a:rPr lang="cs-CZ" sz="1800" b="0" dirty="0">
                <a:cs typeface="+mn-cs"/>
              </a:rPr>
              <a:t>nebo výstupy</a:t>
            </a:r>
            <a:r>
              <a:rPr lang="it-IT" sz="1800" b="0" dirty="0">
                <a:cs typeface="+mn-cs"/>
              </a:rPr>
              <a:t> </a:t>
            </a:r>
            <a:r>
              <a:rPr lang="it-IT" sz="1000" b="0" dirty="0">
                <a:cs typeface="+mn-cs"/>
              </a:rPr>
              <a:t>(patent</a:t>
            </a:r>
            <a:r>
              <a:rPr lang="cs-CZ" sz="1000" b="0" dirty="0">
                <a:cs typeface="+mn-cs"/>
              </a:rPr>
              <a:t>ováno</a:t>
            </a:r>
            <a:r>
              <a:rPr lang="it-IT" sz="1000" b="0" dirty="0">
                <a:cs typeface="+mn-cs"/>
              </a:rPr>
              <a:t>)</a:t>
            </a:r>
          </a:p>
          <a:p>
            <a:pPr>
              <a:defRPr/>
            </a:pPr>
            <a:endParaRPr lang="it-IT" sz="1800" b="0" dirty="0">
              <a:cs typeface="+mn-cs"/>
            </a:endParaRPr>
          </a:p>
          <a:p>
            <a:pPr>
              <a:defRPr/>
            </a:pPr>
            <a:endParaRPr lang="cs-CZ" sz="1800" b="0" dirty="0">
              <a:cs typeface="+mn-cs"/>
            </a:endParaRPr>
          </a:p>
          <a:p>
            <a:pPr>
              <a:defRPr/>
            </a:pPr>
            <a:endParaRPr lang="it-IT" sz="1800" b="0" dirty="0">
              <a:cs typeface="+mn-cs"/>
            </a:endParaRPr>
          </a:p>
          <a:p>
            <a:pPr>
              <a:buFontTx/>
              <a:buChar char="-"/>
              <a:defRPr/>
            </a:pPr>
            <a:r>
              <a:rPr lang="it-IT" sz="1800" b="0" dirty="0">
                <a:cs typeface="+mn-cs"/>
              </a:rPr>
              <a:t> </a:t>
            </a:r>
            <a:r>
              <a:rPr lang="cs-CZ" sz="1800" b="0" dirty="0">
                <a:cs typeface="+mn-cs"/>
              </a:rPr>
              <a:t>Svorky jsou v</a:t>
            </a:r>
            <a:r>
              <a:rPr lang="it-IT" sz="1800" b="0" dirty="0">
                <a:cs typeface="+mn-cs"/>
              </a:rPr>
              <a:t>:</a:t>
            </a:r>
          </a:p>
          <a:p>
            <a:pPr lvl="1">
              <a:buFontTx/>
              <a:buChar char="-"/>
              <a:defRPr/>
            </a:pPr>
            <a:r>
              <a:rPr lang="it-IT" sz="1800" b="0" dirty="0">
                <a:cs typeface="+mn-cs"/>
              </a:rPr>
              <a:t> </a:t>
            </a:r>
            <a:r>
              <a:rPr lang="cs-CZ" sz="1800" b="0" dirty="0">
                <a:cs typeface="+mn-cs"/>
              </a:rPr>
              <a:t>ústředně</a:t>
            </a:r>
            <a:endParaRPr lang="it-IT" sz="1800" b="0" dirty="0">
              <a:cs typeface="+mn-cs"/>
            </a:endParaRPr>
          </a:p>
          <a:p>
            <a:pPr lvl="1">
              <a:buFontTx/>
              <a:buChar char="-"/>
              <a:defRPr/>
            </a:pPr>
            <a:r>
              <a:rPr lang="it-IT" sz="1800" b="0" dirty="0">
                <a:cs typeface="+mn-cs"/>
              </a:rPr>
              <a:t> </a:t>
            </a:r>
            <a:r>
              <a:rPr lang="cs-CZ" sz="1800" b="0" dirty="0">
                <a:cs typeface="+mn-cs"/>
              </a:rPr>
              <a:t>expandérech</a:t>
            </a:r>
            <a:endParaRPr lang="it-IT" sz="1800" b="0" dirty="0">
              <a:cs typeface="+mn-cs"/>
            </a:endParaRPr>
          </a:p>
          <a:p>
            <a:pPr lvl="1">
              <a:buFontTx/>
              <a:buChar char="-"/>
              <a:defRPr/>
            </a:pPr>
            <a:r>
              <a:rPr lang="it-IT" sz="1800" b="0" dirty="0">
                <a:cs typeface="+mn-cs"/>
              </a:rPr>
              <a:t> </a:t>
            </a:r>
            <a:r>
              <a:rPr lang="cs-CZ" sz="1800" b="0" dirty="0">
                <a:cs typeface="+mn-cs"/>
              </a:rPr>
              <a:t>klávesnicích</a:t>
            </a:r>
          </a:p>
          <a:p>
            <a:pPr lvl="1">
              <a:buFontTx/>
              <a:buChar char="-"/>
              <a:defRPr/>
            </a:pPr>
            <a:r>
              <a:rPr lang="cs-CZ" sz="1800" b="0" dirty="0">
                <a:cs typeface="+mn-cs"/>
              </a:rPr>
              <a:t> v bezdrátovém magnetickém kontaktu</a:t>
            </a:r>
            <a:endParaRPr lang="it-IT" sz="1800" b="0" dirty="0">
              <a:cs typeface="+mn-cs"/>
            </a:endParaRPr>
          </a:p>
        </p:txBody>
      </p:sp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294856"/>
              </p:ext>
            </p:extLst>
          </p:nvPr>
        </p:nvGraphicFramePr>
        <p:xfrm>
          <a:off x="4849813" y="2945114"/>
          <a:ext cx="3836987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PHOTO-PAINT" r:id="rId6" imgW="2651092" imgH="713233" progId="">
                  <p:embed/>
                </p:oleObj>
              </mc:Choice>
              <mc:Fallback>
                <p:oleObj name="PHOTO-PAINT" r:id="rId6" imgW="2651092" imgH="713233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9813" y="2945114"/>
                        <a:ext cx="3836987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051720" y="249492"/>
            <a:ext cx="7092280" cy="1102519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Flex5/DAC 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FW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1.0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13" name="CasellaDiTesto 8"/>
          <p:cNvSpPr txBox="1"/>
          <p:nvPr/>
        </p:nvSpPr>
        <p:spPr>
          <a:xfrm>
            <a:off x="866064" y="1437620"/>
            <a:ext cx="7820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Modul pro domácí automatizaci</a:t>
            </a:r>
          </a:p>
          <a:p>
            <a:pPr algn="ctr"/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Monitorování a vzdálené ovládání výstupních svorek pomocí klávesnice, webové stránky, aplikace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AlienMobile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+ a softwaru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SmartLeague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pic>
        <p:nvPicPr>
          <p:cNvPr id="11" name="Immagine 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8" y="2630067"/>
            <a:ext cx="3600400" cy="251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9197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41</a:t>
            </a:fld>
            <a:endParaRPr lang="cs-CZ" dirty="0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2058863" y="437245"/>
            <a:ext cx="5319210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Flex5/DAC </a:t>
            </a:r>
            <a:r>
              <a:rPr lang="it-IT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FW </a:t>
            </a:r>
            <a:r>
              <a:rPr lang="cs-CZ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1.0</a:t>
            </a:r>
            <a:endParaRPr lang="it-IT" sz="4400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sp>
        <p:nvSpPr>
          <p:cNvPr id="25" name="CasellaDiTesto 8"/>
          <p:cNvSpPr txBox="1"/>
          <p:nvPr/>
        </p:nvSpPr>
        <p:spPr>
          <a:xfrm>
            <a:off x="1551726" y="1157613"/>
            <a:ext cx="56957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50" b="1" dirty="0">
                <a:solidFill>
                  <a:srgbClr val="FF0000"/>
                </a:solidFill>
                <a:latin typeface="Museo Sans 500" pitchFamily="50" charset="0"/>
              </a:rPr>
              <a:t>Klasické zapojení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4171295"/>
            <a:ext cx="708683" cy="64807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2" y="4181661"/>
            <a:ext cx="708683" cy="64807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99" y="4181661"/>
            <a:ext cx="708683" cy="64807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26" y="4191930"/>
            <a:ext cx="708683" cy="64807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06" y="-32311"/>
            <a:ext cx="2330894" cy="17889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06" y="4109880"/>
            <a:ext cx="679697" cy="6202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75496" y="4000035"/>
            <a:ext cx="588716" cy="83996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43283" y="4000035"/>
            <a:ext cx="588716" cy="83996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11070" y="4000035"/>
            <a:ext cx="588716" cy="839968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46373" y="4000035"/>
            <a:ext cx="588716" cy="839968"/>
          </a:xfrm>
          <a:prstGeom prst="rect">
            <a:avLst/>
          </a:prstGeom>
        </p:spPr>
      </p:pic>
      <p:grpSp>
        <p:nvGrpSpPr>
          <p:cNvPr id="33" name="Skupina 32"/>
          <p:cNvGrpSpPr/>
          <p:nvPr/>
        </p:nvGrpSpPr>
        <p:grpSpPr>
          <a:xfrm>
            <a:off x="1469958" y="3165817"/>
            <a:ext cx="5083242" cy="1005479"/>
            <a:chOff x="1959944" y="4221088"/>
            <a:chExt cx="6777656" cy="1340639"/>
          </a:xfrm>
        </p:grpSpPr>
        <p:cxnSp>
          <p:nvCxnSpPr>
            <p:cNvPr id="16" name="Přímá spojnice 15"/>
            <p:cNvCxnSpPr>
              <a:stCxn id="2" idx="0"/>
            </p:cNvCxnSpPr>
            <p:nvPr/>
          </p:nvCxnSpPr>
          <p:spPr>
            <a:xfrm flipV="1">
              <a:off x="1959944" y="4221088"/>
              <a:ext cx="7295" cy="13406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/>
            <p:nvPr/>
          </p:nvCxnSpPr>
          <p:spPr>
            <a:xfrm>
              <a:off x="1967239" y="4221088"/>
              <a:ext cx="677036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nice 29"/>
            <p:cNvCxnSpPr/>
            <p:nvPr/>
          </p:nvCxnSpPr>
          <p:spPr>
            <a:xfrm>
              <a:off x="8720973" y="4227464"/>
              <a:ext cx="0" cy="10017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Skupina 33"/>
          <p:cNvGrpSpPr/>
          <p:nvPr/>
        </p:nvGrpSpPr>
        <p:grpSpPr>
          <a:xfrm>
            <a:off x="2222714" y="3272083"/>
            <a:ext cx="3892641" cy="899213"/>
            <a:chOff x="1959944" y="4221088"/>
            <a:chExt cx="6777656" cy="1340639"/>
          </a:xfrm>
        </p:grpSpPr>
        <p:cxnSp>
          <p:nvCxnSpPr>
            <p:cNvPr id="35" name="Přímá spojnice 34"/>
            <p:cNvCxnSpPr/>
            <p:nvPr/>
          </p:nvCxnSpPr>
          <p:spPr>
            <a:xfrm flipV="1">
              <a:off x="1959944" y="4221088"/>
              <a:ext cx="7295" cy="13406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/>
            <p:cNvCxnSpPr/>
            <p:nvPr/>
          </p:nvCxnSpPr>
          <p:spPr>
            <a:xfrm>
              <a:off x="1967239" y="4221088"/>
              <a:ext cx="677036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/>
            <p:cNvCxnSpPr/>
            <p:nvPr/>
          </p:nvCxnSpPr>
          <p:spPr>
            <a:xfrm>
              <a:off x="8720973" y="4227464"/>
              <a:ext cx="0" cy="10017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Skupina 37"/>
          <p:cNvGrpSpPr/>
          <p:nvPr/>
        </p:nvGrpSpPr>
        <p:grpSpPr>
          <a:xfrm>
            <a:off x="2942788" y="3376345"/>
            <a:ext cx="2713481" cy="778479"/>
            <a:chOff x="1959944" y="4221088"/>
            <a:chExt cx="6777656" cy="1340639"/>
          </a:xfrm>
        </p:grpSpPr>
        <p:cxnSp>
          <p:nvCxnSpPr>
            <p:cNvPr id="39" name="Přímá spojnice 38"/>
            <p:cNvCxnSpPr/>
            <p:nvPr/>
          </p:nvCxnSpPr>
          <p:spPr>
            <a:xfrm flipV="1">
              <a:off x="1959944" y="4221088"/>
              <a:ext cx="7295" cy="13406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39"/>
            <p:cNvCxnSpPr/>
            <p:nvPr/>
          </p:nvCxnSpPr>
          <p:spPr>
            <a:xfrm>
              <a:off x="1967239" y="4221088"/>
              <a:ext cx="677036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Přímá spojnice 40"/>
            <p:cNvCxnSpPr/>
            <p:nvPr/>
          </p:nvCxnSpPr>
          <p:spPr>
            <a:xfrm>
              <a:off x="8720973" y="4227464"/>
              <a:ext cx="0" cy="10017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Skupina 41"/>
          <p:cNvGrpSpPr/>
          <p:nvPr/>
        </p:nvGrpSpPr>
        <p:grpSpPr>
          <a:xfrm>
            <a:off x="3661595" y="3489853"/>
            <a:ext cx="1516328" cy="664971"/>
            <a:chOff x="1959944" y="4221088"/>
            <a:chExt cx="6777656" cy="1340639"/>
          </a:xfrm>
        </p:grpSpPr>
        <p:cxnSp>
          <p:nvCxnSpPr>
            <p:cNvPr id="43" name="Přímá spojnice 42"/>
            <p:cNvCxnSpPr/>
            <p:nvPr/>
          </p:nvCxnSpPr>
          <p:spPr>
            <a:xfrm flipV="1">
              <a:off x="1959944" y="4221088"/>
              <a:ext cx="7295" cy="134063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Přímá spojnice 43"/>
            <p:cNvCxnSpPr/>
            <p:nvPr/>
          </p:nvCxnSpPr>
          <p:spPr>
            <a:xfrm>
              <a:off x="1967239" y="4221088"/>
              <a:ext cx="677036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nice 44"/>
            <p:cNvCxnSpPr/>
            <p:nvPr/>
          </p:nvCxnSpPr>
          <p:spPr>
            <a:xfrm>
              <a:off x="8720973" y="4227464"/>
              <a:ext cx="0" cy="10017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Obrázek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96" y="1591991"/>
            <a:ext cx="929576" cy="1239435"/>
          </a:xfrm>
          <a:prstGeom prst="rect">
            <a:avLst/>
          </a:prstGeom>
        </p:spPr>
      </p:pic>
      <p:grpSp>
        <p:nvGrpSpPr>
          <p:cNvPr id="65" name="Skupina 64"/>
          <p:cNvGrpSpPr/>
          <p:nvPr/>
        </p:nvGrpSpPr>
        <p:grpSpPr>
          <a:xfrm>
            <a:off x="974788" y="2733768"/>
            <a:ext cx="3425298" cy="2317706"/>
            <a:chOff x="1299717" y="3645024"/>
            <a:chExt cx="4567064" cy="3090274"/>
          </a:xfrm>
        </p:grpSpPr>
        <p:cxnSp>
          <p:nvCxnSpPr>
            <p:cNvPr id="48" name="Přímá spojnice 47"/>
            <p:cNvCxnSpPr/>
            <p:nvPr/>
          </p:nvCxnSpPr>
          <p:spPr>
            <a:xfrm flipV="1">
              <a:off x="1310324" y="4058012"/>
              <a:ext cx="14171" cy="266346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nice 48"/>
            <p:cNvCxnSpPr/>
            <p:nvPr/>
          </p:nvCxnSpPr>
          <p:spPr>
            <a:xfrm>
              <a:off x="1310324" y="4058012"/>
              <a:ext cx="455645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/>
            <p:cNvCxnSpPr/>
            <p:nvPr/>
          </p:nvCxnSpPr>
          <p:spPr>
            <a:xfrm flipV="1">
              <a:off x="5866781" y="3645024"/>
              <a:ext cx="0" cy="4129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nice 54"/>
            <p:cNvCxnSpPr/>
            <p:nvPr/>
          </p:nvCxnSpPr>
          <p:spPr>
            <a:xfrm>
              <a:off x="1299717" y="6721477"/>
              <a:ext cx="358240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nice 57"/>
            <p:cNvCxnSpPr>
              <a:endCxn id="2" idx="2"/>
            </p:cNvCxnSpPr>
            <p:nvPr/>
          </p:nvCxnSpPr>
          <p:spPr>
            <a:xfrm flipV="1">
              <a:off x="1959944" y="6425823"/>
              <a:ext cx="0" cy="2956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Přímá spojnice 59"/>
            <p:cNvCxnSpPr/>
            <p:nvPr/>
          </p:nvCxnSpPr>
          <p:spPr>
            <a:xfrm flipV="1">
              <a:off x="2927648" y="6439644"/>
              <a:ext cx="0" cy="2956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nice 60"/>
            <p:cNvCxnSpPr/>
            <p:nvPr/>
          </p:nvCxnSpPr>
          <p:spPr>
            <a:xfrm flipV="1">
              <a:off x="3923718" y="6439644"/>
              <a:ext cx="0" cy="2956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nice 61"/>
            <p:cNvCxnSpPr/>
            <p:nvPr/>
          </p:nvCxnSpPr>
          <p:spPr>
            <a:xfrm flipV="1">
              <a:off x="4871864" y="6439644"/>
              <a:ext cx="0" cy="29565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Přímá spojnice 67"/>
          <p:cNvCxnSpPr/>
          <p:nvPr/>
        </p:nvCxnSpPr>
        <p:spPr>
          <a:xfrm>
            <a:off x="4273089" y="3043296"/>
            <a:ext cx="3053217" cy="145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>
            <a:off x="7325560" y="3066831"/>
            <a:ext cx="0" cy="9090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37664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Přímá spojnice 78"/>
          <p:cNvCxnSpPr/>
          <p:nvPr/>
        </p:nvCxnSpPr>
        <p:spPr>
          <a:xfrm flipH="1">
            <a:off x="4462696" y="1729692"/>
            <a:ext cx="1389731" cy="39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Přímá spojnice 76"/>
          <p:cNvCxnSpPr/>
          <p:nvPr/>
        </p:nvCxnSpPr>
        <p:spPr>
          <a:xfrm>
            <a:off x="6992716" y="2648635"/>
            <a:ext cx="0" cy="1246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42</a:t>
            </a:fld>
            <a:endParaRPr lang="cs-CZ" dirty="0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2058863" y="437245"/>
            <a:ext cx="5319210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Flex5/DAC </a:t>
            </a:r>
            <a:r>
              <a:rPr lang="it-IT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FW </a:t>
            </a:r>
            <a:r>
              <a:rPr lang="cs-CZ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1.0</a:t>
            </a:r>
            <a:endParaRPr lang="it-IT" sz="4400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sp>
        <p:nvSpPr>
          <p:cNvPr id="25" name="CasellaDiTesto 8"/>
          <p:cNvSpPr txBox="1"/>
          <p:nvPr/>
        </p:nvSpPr>
        <p:spPr>
          <a:xfrm>
            <a:off x="1551726" y="1157613"/>
            <a:ext cx="56957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50" b="1" dirty="0">
                <a:solidFill>
                  <a:srgbClr val="FF0000"/>
                </a:solidFill>
                <a:latin typeface="Museo Sans 500" pitchFamily="50" charset="0"/>
              </a:rPr>
              <a:t>Zapojení jednoduché domácí automatizace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4171295"/>
            <a:ext cx="708683" cy="64807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2" y="4181661"/>
            <a:ext cx="708683" cy="64807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99" y="4181661"/>
            <a:ext cx="708683" cy="64807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26" y="4191930"/>
            <a:ext cx="708683" cy="64807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06" y="-32311"/>
            <a:ext cx="2330894" cy="17889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06" y="4109880"/>
            <a:ext cx="679697" cy="6202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75496" y="4000035"/>
            <a:ext cx="588716" cy="83996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43283" y="4000035"/>
            <a:ext cx="588716" cy="83996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11070" y="4000035"/>
            <a:ext cx="588716" cy="839968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46373" y="4000035"/>
            <a:ext cx="588716" cy="839968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96" y="1591991"/>
            <a:ext cx="929576" cy="1239435"/>
          </a:xfrm>
          <a:prstGeom prst="rect">
            <a:avLst/>
          </a:prstGeom>
        </p:spPr>
      </p:pic>
      <p:cxnSp>
        <p:nvCxnSpPr>
          <p:cNvPr id="54" name="Přímá spojnice 53"/>
          <p:cNvCxnSpPr/>
          <p:nvPr/>
        </p:nvCxnSpPr>
        <p:spPr>
          <a:xfrm flipV="1">
            <a:off x="1469958" y="3597864"/>
            <a:ext cx="684511" cy="5734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2584693" y="3372784"/>
            <a:ext cx="461615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/>
          <p:cNvCxnSpPr/>
          <p:nvPr/>
        </p:nvCxnSpPr>
        <p:spPr>
          <a:xfrm flipV="1">
            <a:off x="2222713" y="3272083"/>
            <a:ext cx="4190" cy="8992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 flipV="1">
            <a:off x="2942788" y="3376345"/>
            <a:ext cx="2921" cy="7784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5649612" y="2679763"/>
            <a:ext cx="0" cy="1246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 flipH="1" flipV="1">
            <a:off x="3195216" y="3721689"/>
            <a:ext cx="466379" cy="422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73"/>
          <p:cNvCxnSpPr/>
          <p:nvPr/>
        </p:nvCxnSpPr>
        <p:spPr>
          <a:xfrm>
            <a:off x="5174203" y="2517744"/>
            <a:ext cx="0" cy="14176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6516216" y="2679763"/>
            <a:ext cx="0" cy="1246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75"/>
          <p:cNvCxnSpPr/>
          <p:nvPr/>
        </p:nvCxnSpPr>
        <p:spPr>
          <a:xfrm>
            <a:off x="6084168" y="2679763"/>
            <a:ext cx="0" cy="1246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 descr="Flex5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40069" y="2949793"/>
            <a:ext cx="1490500" cy="84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Obrázek 51" descr="SmartLiving10100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010" y="2912808"/>
            <a:ext cx="855947" cy="113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8" name="Přímá spojnice 77"/>
          <p:cNvCxnSpPr/>
          <p:nvPr/>
        </p:nvCxnSpPr>
        <p:spPr>
          <a:xfrm>
            <a:off x="7195274" y="1908236"/>
            <a:ext cx="3627" cy="1455394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1" name="Obrázek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4710">
            <a:off x="4922360" y="1125230"/>
            <a:ext cx="2586038" cy="2300288"/>
          </a:xfrm>
          <a:prstGeom prst="rect">
            <a:avLst/>
          </a:prstGeom>
        </p:spPr>
      </p:pic>
      <p:sp>
        <p:nvSpPr>
          <p:cNvPr id="80" name="CasellaDiTesto 8"/>
          <p:cNvSpPr txBox="1"/>
          <p:nvPr/>
        </p:nvSpPr>
        <p:spPr>
          <a:xfrm>
            <a:off x="7205280" y="2815039"/>
            <a:ext cx="18517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50" b="1" dirty="0">
                <a:solidFill>
                  <a:srgbClr val="92D050"/>
                </a:solidFill>
                <a:latin typeface="Museo Sans 500" pitchFamily="50" charset="0"/>
              </a:rPr>
              <a:t>Sběrnice I-BUS</a:t>
            </a:r>
          </a:p>
        </p:txBody>
      </p:sp>
    </p:spTree>
    <p:extLst>
      <p:ext uri="{BB962C8B-B14F-4D97-AF65-F5344CB8AC3E}">
        <p14:creationId xmlns:p14="http://schemas.microsoft.com/office/powerpoint/2010/main" val="53796841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2700536" y="1352011"/>
            <a:ext cx="4572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Systémová zařízení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Ústředna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Klávesnice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Čtečky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it-IT" sz="1600" dirty="0"/>
              <a:t>Expan</a:t>
            </a:r>
            <a:r>
              <a:rPr lang="cs-CZ" sz="1600" dirty="0" err="1"/>
              <a:t>déry</a:t>
            </a:r>
            <a:endParaRPr lang="cs-CZ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Izolátory</a:t>
            </a:r>
          </a:p>
          <a:p>
            <a:pPr>
              <a:buFontTx/>
              <a:buChar char="-"/>
            </a:pPr>
            <a:r>
              <a:rPr lang="cs-CZ" sz="1600" b="0" dirty="0"/>
              <a:t> Sběrnicová siréna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Deska hlasových zpráv</a:t>
            </a:r>
          </a:p>
          <a:p>
            <a:pPr>
              <a:buFontTx/>
              <a:buChar char="-"/>
            </a:pPr>
            <a:r>
              <a:rPr lang="cs-CZ" sz="1600" b="0" dirty="0"/>
              <a:t> GSM/GPRS komunikátor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LAN komunikátor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Bezdrátová </a:t>
            </a:r>
            <a:r>
              <a:rPr lang="cs-CZ" sz="1600" b="0" dirty="0" err="1"/>
              <a:t>nádstavba</a:t>
            </a: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Příslušenství</a:t>
            </a:r>
          </a:p>
          <a:p>
            <a:pPr>
              <a:buFontTx/>
              <a:buChar char="-"/>
            </a:pPr>
            <a:r>
              <a:rPr lang="cs-CZ" sz="1600" b="0" dirty="0"/>
              <a:t> Napájecí </a:t>
            </a:r>
            <a:r>
              <a:rPr lang="cs-CZ" sz="1600" b="0" dirty="0" smtClean="0"/>
              <a:t>zdroje</a:t>
            </a:r>
            <a:endParaRPr lang="it-IT" sz="1600" b="0" dirty="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0118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Izolátor – IB100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44</a:t>
            </a:fld>
            <a:endParaRPr lang="cs-CZ" dirty="0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953889" y="1356821"/>
            <a:ext cx="792162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>
                <a:solidFill>
                  <a:srgbClr val="004080"/>
                </a:solidFill>
              </a:rPr>
              <a:t> </a:t>
            </a:r>
            <a:r>
              <a:rPr lang="cs-CZ" sz="1600" dirty="0"/>
              <a:t>Komponenty systému</a:t>
            </a:r>
            <a:r>
              <a:rPr lang="it-IT" sz="1600" dirty="0"/>
              <a:t>– </a:t>
            </a:r>
            <a:r>
              <a:rPr lang="cs-CZ" sz="1600" dirty="0"/>
              <a:t>izolátor sběrnice I-BUS</a:t>
            </a:r>
            <a:endParaRPr lang="it-IT" sz="1600" dirty="0"/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b="0" dirty="0"/>
              <a:t>Ochrana sběrnice</a:t>
            </a:r>
          </a:p>
          <a:p>
            <a:pPr lvl="1">
              <a:buFontTx/>
              <a:buChar char="-"/>
            </a:pPr>
            <a:r>
              <a:rPr lang="cs-CZ" sz="1600" b="0" dirty="0"/>
              <a:t> Při výpadku zajistí částečnou funkci systému</a:t>
            </a:r>
          </a:p>
          <a:p>
            <a:pPr>
              <a:buFontTx/>
              <a:buChar char="-"/>
            </a:pPr>
            <a:r>
              <a:rPr lang="cs-CZ" sz="1600" b="0" dirty="0"/>
              <a:t> Opakovač sběrnice I-BUS</a:t>
            </a:r>
          </a:p>
          <a:p>
            <a:pPr lvl="1">
              <a:buFontTx/>
              <a:buChar char="-"/>
            </a:pPr>
            <a:r>
              <a:rPr lang="cs-CZ" sz="1600" b="0" dirty="0"/>
              <a:t> Prodlouží max. délku sběrnice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Ochrana proti otevření </a:t>
            </a:r>
            <a:r>
              <a:rPr lang="it-IT" sz="1600" b="0" dirty="0"/>
              <a:t>(Flex5/P)</a:t>
            </a:r>
          </a:p>
          <a:p>
            <a:pPr>
              <a:buFontTx/>
              <a:buChar char="-"/>
            </a:pP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 smtClean="0"/>
              <a:t> Verze</a:t>
            </a:r>
            <a:r>
              <a:rPr lang="it-IT" sz="1600" b="0" dirty="0"/>
              <a:t>:</a:t>
            </a:r>
          </a:p>
          <a:p>
            <a:pPr lvl="1"/>
            <a:r>
              <a:rPr lang="cs-CZ" sz="1600" b="0" dirty="0"/>
              <a:t>S </a:t>
            </a:r>
            <a:r>
              <a:rPr lang="cs-CZ" sz="1600" b="0" dirty="0" err="1"/>
              <a:t>tamper</a:t>
            </a:r>
            <a:r>
              <a:rPr lang="cs-CZ" sz="1600" b="0" dirty="0"/>
              <a:t> ochranou - </a:t>
            </a:r>
            <a:r>
              <a:rPr lang="cs-CZ" sz="1600" b="1" dirty="0">
                <a:solidFill>
                  <a:srgbClr val="FF0000"/>
                </a:solidFill>
              </a:rPr>
              <a:t>IB100RP</a:t>
            </a:r>
            <a:endParaRPr lang="it-IT" sz="1600" b="1" dirty="0">
              <a:solidFill>
                <a:srgbClr val="FF0000"/>
              </a:solidFill>
            </a:endParaRPr>
          </a:p>
          <a:p>
            <a:pPr lvl="1"/>
            <a:r>
              <a:rPr lang="cs-CZ" sz="1600" b="0" dirty="0" smtClean="0"/>
              <a:t>S posilovačem </a:t>
            </a:r>
            <a:r>
              <a:rPr lang="cs-CZ" sz="1600" b="0" dirty="0"/>
              <a:t>napájení a </a:t>
            </a:r>
            <a:r>
              <a:rPr lang="cs-CZ" sz="1600" b="0" dirty="0" err="1" smtClean="0"/>
              <a:t>tamper</a:t>
            </a:r>
            <a:r>
              <a:rPr lang="cs-CZ" sz="1600" b="0" dirty="0" smtClean="0"/>
              <a:t> </a:t>
            </a:r>
          </a:p>
          <a:p>
            <a:pPr lvl="1"/>
            <a:r>
              <a:rPr lang="cs-CZ" sz="1600" b="0" dirty="0" smtClean="0"/>
              <a:t>Ochranou - </a:t>
            </a:r>
            <a:r>
              <a:rPr lang="cs-CZ" sz="1600" b="1" dirty="0" smtClean="0">
                <a:solidFill>
                  <a:srgbClr val="FF0000"/>
                </a:solidFill>
              </a:rPr>
              <a:t>IB100A</a:t>
            </a:r>
            <a:endParaRPr lang="it-IT" sz="1600" b="1" dirty="0">
              <a:solidFill>
                <a:srgbClr val="FF0000"/>
              </a:solidFill>
            </a:endParaRPr>
          </a:p>
        </p:txBody>
      </p:sp>
      <p:pic>
        <p:nvPicPr>
          <p:cNvPr id="23" name="Obrázek 22" descr="Flex5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7005" y="1258915"/>
            <a:ext cx="2555801" cy="142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Obrázek 28" descr="Flex5P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9896" y="3122193"/>
            <a:ext cx="2386608" cy="153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Izolátor – IB100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45</a:t>
            </a:fld>
            <a:endParaRPr lang="cs-CZ" dirty="0"/>
          </a:p>
        </p:txBody>
      </p:sp>
      <p:pic>
        <p:nvPicPr>
          <p:cNvPr id="14" name="Obrázek 13" descr="Flex5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378" y="1344123"/>
            <a:ext cx="8524875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61555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2700536" y="1352011"/>
            <a:ext cx="4572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Systémová zařízení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Ústředna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Klávesnice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Čtečky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it-IT" sz="1600" dirty="0"/>
              <a:t>Expan</a:t>
            </a:r>
            <a:r>
              <a:rPr lang="cs-CZ" sz="1600" dirty="0" err="1"/>
              <a:t>déry</a:t>
            </a:r>
            <a:endParaRPr lang="cs-CZ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Izolátory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Sběrnicová siréna</a:t>
            </a:r>
            <a:endParaRPr lang="it-IT" sz="16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sz="1600" b="0" dirty="0"/>
              <a:t> Deska hlasových zpráv</a:t>
            </a:r>
          </a:p>
          <a:p>
            <a:pPr>
              <a:buFontTx/>
              <a:buChar char="-"/>
            </a:pPr>
            <a:r>
              <a:rPr lang="cs-CZ" sz="1600" b="0" dirty="0"/>
              <a:t> GSM/GPRS komunikátor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LAN komunikátor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Bezdrátová </a:t>
            </a:r>
            <a:r>
              <a:rPr lang="cs-CZ" sz="1600" b="0" dirty="0" err="1"/>
              <a:t>nádstavba</a:t>
            </a: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Příslušenství</a:t>
            </a:r>
          </a:p>
          <a:p>
            <a:pPr>
              <a:buFontTx/>
              <a:buChar char="-"/>
            </a:pPr>
            <a:r>
              <a:rPr lang="cs-CZ" sz="1600" b="0" dirty="0"/>
              <a:t> Napájecí </a:t>
            </a:r>
            <a:r>
              <a:rPr lang="cs-CZ" sz="1600" b="0" dirty="0" smtClean="0"/>
              <a:t>zdroje</a:t>
            </a:r>
            <a:endParaRPr lang="it-IT" sz="1600" b="0" dirty="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5741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IVY – sběrnicová siréna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47</a:t>
            </a:fld>
            <a:endParaRPr lang="cs-CZ" dirty="0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971600" y="1298989"/>
            <a:ext cx="590391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</a:t>
            </a:r>
            <a:r>
              <a:rPr lang="it-IT" sz="1600" dirty="0"/>
              <a:t>– </a:t>
            </a:r>
            <a:r>
              <a:rPr lang="cs-CZ" sz="1600" dirty="0"/>
              <a:t>sběrnicová siréna IVY</a:t>
            </a:r>
            <a:endParaRPr lang="it-IT" sz="1600" dirty="0"/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b="0" dirty="0"/>
              <a:t>Aktivace sirény od jednotlivých událostí 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Pro různé typy poplachů odlišné tóny</a:t>
            </a:r>
          </a:p>
          <a:p>
            <a:pPr>
              <a:buFontTx/>
              <a:buChar char="-"/>
            </a:pPr>
            <a:r>
              <a:rPr lang="cs-CZ" sz="1600" b="0" dirty="0"/>
              <a:t> Oddělená audio a vizuální signalizace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0" dirty="0" err="1"/>
              <a:t>Vysocesvítivé</a:t>
            </a:r>
            <a:r>
              <a:rPr lang="cs-CZ" sz="1600" b="0" dirty="0"/>
              <a:t> LED</a:t>
            </a:r>
          </a:p>
          <a:p>
            <a:pPr>
              <a:buFontTx/>
              <a:buChar char="-"/>
            </a:pPr>
            <a:r>
              <a:rPr lang="cs-CZ" sz="1600" b="0" dirty="0"/>
              <a:t> Stavové LED - programovatelné</a:t>
            </a:r>
          </a:p>
          <a:p>
            <a:pPr>
              <a:buFontTx/>
              <a:buChar char="-"/>
            </a:pPr>
            <a:r>
              <a:rPr lang="cs-CZ" sz="1600" b="0" dirty="0"/>
              <a:t> Nastavení hlasitosti</a:t>
            </a:r>
          </a:p>
          <a:p>
            <a:pPr>
              <a:buFontTx/>
              <a:buChar char="-"/>
            </a:pPr>
            <a:r>
              <a:rPr lang="cs-CZ" sz="1600" b="0" dirty="0"/>
              <a:t> Kontrola stavu akumulátoru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0" dirty="0" err="1"/>
              <a:t>Tamper</a:t>
            </a:r>
            <a:r>
              <a:rPr lang="cs-CZ" sz="1600" b="0" dirty="0"/>
              <a:t> ochrana – otevření, odtržení, zapěnění </a:t>
            </a:r>
            <a:r>
              <a:rPr lang="cs-CZ" sz="1600" b="0" dirty="0" smtClean="0"/>
              <a:t> (</a:t>
            </a:r>
            <a:r>
              <a:rPr lang="cs-CZ" sz="1600" b="0" dirty="0"/>
              <a:t>jen u modelu F)</a:t>
            </a:r>
          </a:p>
          <a:p>
            <a:pPr>
              <a:buFontTx/>
              <a:buChar char="-"/>
            </a:pPr>
            <a:r>
              <a:rPr lang="cs-CZ" sz="1600" b="0" dirty="0"/>
              <a:t> Podrobné programování sirény/majáku z   	programovacího softwaru </a:t>
            </a:r>
          </a:p>
          <a:p>
            <a:pPr>
              <a:buFontTx/>
              <a:buChar char="-"/>
            </a:pPr>
            <a:r>
              <a:rPr lang="cs-CZ" sz="1600" b="0" dirty="0"/>
              <a:t> Akustický tlak 103dB</a:t>
            </a:r>
          </a:p>
          <a:p>
            <a:pPr>
              <a:buFontTx/>
              <a:buChar char="-"/>
            </a:pPr>
            <a:r>
              <a:rPr lang="cs-CZ" sz="1600" b="0" dirty="0"/>
              <a:t> Krytí IP34</a:t>
            </a:r>
            <a:r>
              <a:rPr lang="it-IT" sz="1600" b="0" dirty="0"/>
              <a:t> </a:t>
            </a:r>
          </a:p>
        </p:txBody>
      </p:sp>
      <p:pic>
        <p:nvPicPr>
          <p:cNvPr id="29" name="Obrázek 28" descr="ivy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246688"/>
            <a:ext cx="1951172" cy="275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 descr="http://inim.biz/gfx09/img_small/Img11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74856" y="123478"/>
            <a:ext cx="623887" cy="65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2700536" y="1352011"/>
            <a:ext cx="4572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Systémová zařízení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Ústředna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Klávesnice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Čtečky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it-IT" sz="1600" dirty="0"/>
              <a:t>Expan</a:t>
            </a:r>
            <a:r>
              <a:rPr lang="cs-CZ" sz="1600" dirty="0" err="1"/>
              <a:t>déry</a:t>
            </a:r>
            <a:endParaRPr lang="cs-CZ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Izolátory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Sběrnicová siréna</a:t>
            </a:r>
            <a:endParaRPr lang="it-IT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Deska hlasových zpráv</a:t>
            </a:r>
          </a:p>
          <a:p>
            <a:pPr>
              <a:buFontTx/>
              <a:buChar char="-"/>
            </a:pPr>
            <a:r>
              <a:rPr lang="cs-CZ" sz="1600" b="0" dirty="0"/>
              <a:t> GSM/GPRS komunikátor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LAN komunikátor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Bezdrátová </a:t>
            </a:r>
            <a:r>
              <a:rPr lang="cs-CZ" sz="1600" b="0" dirty="0" err="1"/>
              <a:t>nádstavba</a:t>
            </a: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Příslušenství</a:t>
            </a:r>
          </a:p>
          <a:p>
            <a:pPr>
              <a:buFontTx/>
              <a:buChar char="-"/>
            </a:pPr>
            <a:r>
              <a:rPr lang="cs-CZ" sz="1600" b="0" dirty="0"/>
              <a:t> Napájecí </a:t>
            </a:r>
            <a:r>
              <a:rPr lang="cs-CZ" sz="1600" b="0" dirty="0" smtClean="0"/>
              <a:t>zdroje</a:t>
            </a:r>
            <a:endParaRPr lang="it-IT" sz="1600" b="0" dirty="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75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SmartLogos30M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49</a:t>
            </a:fld>
            <a:endParaRPr lang="cs-CZ" dirty="0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971600" y="1140112"/>
            <a:ext cx="864076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</a:t>
            </a:r>
            <a:r>
              <a:rPr lang="cs-CZ" sz="1600" dirty="0"/>
              <a:t>deska hlasových zpráv </a:t>
            </a:r>
            <a:r>
              <a:rPr lang="it-IT" sz="1600" dirty="0"/>
              <a:t>SmartLogos30M</a:t>
            </a:r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r>
              <a:rPr lang="cs-CZ" sz="1600" b="0" dirty="0"/>
              <a:t>Hlasové funkce</a:t>
            </a:r>
            <a:endParaRPr lang="it-IT" sz="1600" b="0" dirty="0"/>
          </a:p>
          <a:p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Až </a:t>
            </a:r>
            <a:r>
              <a:rPr lang="it-IT" sz="1600" b="0" dirty="0"/>
              <a:t>30 minut</a:t>
            </a:r>
            <a:r>
              <a:rPr lang="cs-CZ" sz="1600" b="0" dirty="0"/>
              <a:t> hlasových zpráv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Až </a:t>
            </a:r>
            <a:r>
              <a:rPr lang="it-IT" sz="1600" b="0" dirty="0"/>
              <a:t>500 </a:t>
            </a:r>
            <a:r>
              <a:rPr lang="cs-CZ" sz="1600" b="0" dirty="0"/>
              <a:t>hlasových zpráv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Možnost využití funkce </a:t>
            </a:r>
            <a:r>
              <a:rPr lang="it-IT" sz="1600" b="0" dirty="0"/>
              <a:t>text-to-speech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Nastavitelná kvalita záznamu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Nahrávání zpráv z klávesnice </a:t>
            </a:r>
            <a:r>
              <a:rPr lang="it-IT" sz="1600" b="0" dirty="0"/>
              <a:t>Joy/MAX, PC </a:t>
            </a:r>
            <a:r>
              <a:rPr lang="cs-CZ" sz="1600" b="0" dirty="0"/>
              <a:t>s mikrofonem</a:t>
            </a:r>
            <a:r>
              <a:rPr lang="it-IT" sz="1600" b="0" dirty="0"/>
              <a:t>, </a:t>
            </a:r>
            <a:r>
              <a:rPr lang="cs-CZ" sz="1600" b="0" dirty="0" err="1"/>
              <a:t>xxx</a:t>
            </a:r>
            <a:r>
              <a:rPr lang="it-IT" sz="1600" b="0" dirty="0"/>
              <a:t>.wav </a:t>
            </a:r>
            <a:r>
              <a:rPr lang="cs-CZ" sz="1600" b="0" dirty="0"/>
              <a:t>soubor</a:t>
            </a:r>
            <a:endParaRPr lang="it-IT" sz="1600" b="0" dirty="0"/>
          </a:p>
          <a:p>
            <a:r>
              <a:rPr lang="it-IT" sz="1600" b="0" dirty="0"/>
              <a:t>- </a:t>
            </a:r>
            <a:r>
              <a:rPr lang="cs-CZ" sz="1600" b="0" dirty="0"/>
              <a:t>Hlasový vyvolávač (přednastaveno z výroby)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Hlasový průvodce menu (přednastaveno z výroby) </a:t>
            </a:r>
            <a:r>
              <a:rPr lang="it-IT" sz="1600" b="0" dirty="0"/>
              <a:t>:</a:t>
            </a:r>
          </a:p>
          <a:p>
            <a:pPr lvl="1"/>
            <a:r>
              <a:rPr lang="it-IT" sz="1600" b="0" dirty="0"/>
              <a:t>Lo</a:t>
            </a:r>
            <a:r>
              <a:rPr lang="cs-CZ" sz="1600" b="0" dirty="0" err="1"/>
              <a:t>kálně</a:t>
            </a:r>
            <a:r>
              <a:rPr lang="it-IT" sz="1600" b="0" dirty="0"/>
              <a:t>, </a:t>
            </a:r>
            <a:r>
              <a:rPr lang="cs-CZ" sz="1600" b="0" dirty="0"/>
              <a:t>přes klávesnici</a:t>
            </a:r>
            <a:r>
              <a:rPr lang="it-IT" sz="1600" b="0" dirty="0"/>
              <a:t>(Joy/MAX)</a:t>
            </a:r>
          </a:p>
          <a:p>
            <a:pPr lvl="1"/>
            <a:r>
              <a:rPr lang="cs-CZ" sz="1600" b="0" dirty="0"/>
              <a:t>Vzdáleně</a:t>
            </a:r>
            <a:r>
              <a:rPr lang="it-IT" sz="1600" b="0" dirty="0"/>
              <a:t>, </a:t>
            </a:r>
            <a:r>
              <a:rPr lang="cs-CZ" sz="1600" b="0" dirty="0"/>
              <a:t>přes telefonní linku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Inter</a:t>
            </a:r>
            <a:r>
              <a:rPr lang="cs-CZ" sz="1600" b="0" dirty="0"/>
              <a:t>k</a:t>
            </a:r>
            <a:r>
              <a:rPr lang="it-IT" sz="1600" b="0" dirty="0"/>
              <a:t>om</a:t>
            </a:r>
          </a:p>
          <a:p>
            <a:pPr>
              <a:buFontTx/>
              <a:buChar char="-"/>
            </a:pPr>
            <a:r>
              <a:rPr lang="cs-CZ" sz="1600" b="0" dirty="0"/>
              <a:t> Lokální zprávy </a:t>
            </a:r>
            <a:r>
              <a:rPr lang="it-IT" sz="1600" b="0" dirty="0"/>
              <a:t>(Joy/MAX </a:t>
            </a:r>
            <a:r>
              <a:rPr lang="cs-CZ" sz="1600" b="0" dirty="0"/>
              <a:t>reproduktor</a:t>
            </a:r>
            <a:r>
              <a:rPr lang="it-IT" sz="1600" b="0" dirty="0"/>
              <a:t>)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Vzdálený odposlech</a:t>
            </a:r>
            <a:endParaRPr lang="it-IT" sz="1600" b="0" dirty="0"/>
          </a:p>
          <a:p>
            <a:endParaRPr lang="it-IT" sz="2000" b="0" dirty="0">
              <a:solidFill>
                <a:srgbClr val="000099"/>
              </a:solidFill>
            </a:endParaRPr>
          </a:p>
        </p:txBody>
      </p:sp>
      <p:pic>
        <p:nvPicPr>
          <p:cNvPr id="26" name="Obrázek 25" descr="smartlogos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498093"/>
            <a:ext cx="151130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043608" y="1247775"/>
            <a:ext cx="7775575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>
                <a:solidFill>
                  <a:srgbClr val="004080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Koncepce svorek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dirty="0">
              <a:solidFill>
                <a:srgbClr val="004080"/>
              </a:solidFill>
            </a:endParaRPr>
          </a:p>
          <a:p>
            <a:r>
              <a:rPr lang="cs-CZ" sz="1800" b="0" dirty="0"/>
              <a:t>Vstupní svorky </a:t>
            </a:r>
            <a:r>
              <a:rPr lang="it-IT" sz="1800" b="0" dirty="0"/>
              <a:t>(z</a:t>
            </a:r>
            <a:r>
              <a:rPr lang="cs-CZ" sz="1800" b="0" dirty="0" err="1"/>
              <a:t>óny</a:t>
            </a:r>
            <a:r>
              <a:rPr lang="it-IT" sz="1800" b="0" dirty="0"/>
              <a:t>)</a:t>
            </a:r>
          </a:p>
          <a:p>
            <a:endParaRPr lang="it-IT" sz="1800" b="0" dirty="0"/>
          </a:p>
          <a:p>
            <a:pPr>
              <a:buFontTx/>
              <a:buChar char="-"/>
            </a:pPr>
            <a:r>
              <a:rPr lang="cs-CZ" sz="1800" b="0" dirty="0"/>
              <a:t> Vstupní svorky mají programovatelné vyvážení</a:t>
            </a:r>
            <a:endParaRPr lang="it-IT" sz="1800" b="0" dirty="0"/>
          </a:p>
          <a:p>
            <a:pPr>
              <a:buFontTx/>
              <a:buChar char="-"/>
            </a:pPr>
            <a:r>
              <a:rPr lang="it-IT" sz="1800" b="0" dirty="0"/>
              <a:t> </a:t>
            </a:r>
            <a:r>
              <a:rPr lang="cs-CZ" sz="1800" b="0" dirty="0"/>
              <a:t>Na vstupní svorky mohou být připojeny také roletové a vibrační snímače </a:t>
            </a:r>
            <a:endParaRPr lang="it-IT" sz="1800" b="0" dirty="0"/>
          </a:p>
          <a:p>
            <a:pPr>
              <a:buFontTx/>
              <a:buChar char="-"/>
            </a:pPr>
            <a:r>
              <a:rPr lang="it-IT" sz="1800" b="0" dirty="0"/>
              <a:t> </a:t>
            </a:r>
            <a:r>
              <a:rPr lang="cs-CZ" sz="1800" b="0" dirty="0"/>
              <a:t>Na vstupní svorku mohou být zapojeny dvě nezávislé zóny</a:t>
            </a:r>
            <a:endParaRPr lang="it-IT" sz="1800" b="0" dirty="0"/>
          </a:p>
          <a:p>
            <a:pPr>
              <a:buFontTx/>
              <a:buChar char="-"/>
            </a:pPr>
            <a:r>
              <a:rPr lang="it-IT" sz="1800" b="0" dirty="0"/>
              <a:t> NO, NC, EOL, DEOL: </a:t>
            </a:r>
            <a:r>
              <a:rPr lang="cs-CZ" sz="1800" b="0" dirty="0"/>
              <a:t>automatické naučení </a:t>
            </a:r>
            <a:r>
              <a:rPr lang="it-IT" sz="1800" b="0" dirty="0"/>
              <a:t>(</a:t>
            </a:r>
            <a:r>
              <a:rPr lang="cs-CZ" sz="1800" b="0" dirty="0"/>
              <a:t>ústředna</a:t>
            </a:r>
            <a:r>
              <a:rPr lang="it-IT" sz="1800" b="0" dirty="0"/>
              <a:t>)</a:t>
            </a:r>
          </a:p>
        </p:txBody>
      </p:sp>
      <p:pic>
        <p:nvPicPr>
          <p:cNvPr id="17" name="Obrázek 16" descr="FlexIO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73930"/>
            <a:ext cx="17526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350932"/>
              </p:ext>
            </p:extLst>
          </p:nvPr>
        </p:nvGraphicFramePr>
        <p:xfrm>
          <a:off x="4355976" y="1247775"/>
          <a:ext cx="3843337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PHOTO-PAINT" r:id="rId6" imgW="2651092" imgH="713233" progId="">
                  <p:embed/>
                </p:oleObj>
              </mc:Choice>
              <mc:Fallback>
                <p:oleObj name="PHOTO-PAINT" r:id="rId6" imgW="2651092" imgH="713233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1247775"/>
                        <a:ext cx="3843337" cy="103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3617655"/>
            <a:ext cx="1389793" cy="151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08871" y="3617656"/>
            <a:ext cx="1389315" cy="151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2700536" y="1352011"/>
            <a:ext cx="4572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Systémová zařízení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Ústředna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Klávesnice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Čtečky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it-IT" sz="1600" dirty="0"/>
              <a:t>Expan</a:t>
            </a:r>
            <a:r>
              <a:rPr lang="cs-CZ" sz="1600" dirty="0" err="1"/>
              <a:t>déry</a:t>
            </a:r>
            <a:endParaRPr lang="cs-CZ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Izolátory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Sběrnicová siréna</a:t>
            </a:r>
            <a:endParaRPr lang="it-IT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Deska hlasových zpráv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GSM/GPRS komunikátor</a:t>
            </a:r>
            <a:endParaRPr lang="it-IT" sz="16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sz="1600" b="0" dirty="0"/>
              <a:t> LAN komunikátor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Bezdrátová </a:t>
            </a:r>
            <a:r>
              <a:rPr lang="cs-CZ" sz="1600" b="0" dirty="0" err="1"/>
              <a:t>nádstavba</a:t>
            </a: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Příslušenství</a:t>
            </a:r>
          </a:p>
          <a:p>
            <a:pPr>
              <a:buFontTx/>
              <a:buChar char="-"/>
            </a:pPr>
            <a:r>
              <a:rPr lang="cs-CZ" sz="1600" b="0" dirty="0"/>
              <a:t> Napájecí </a:t>
            </a:r>
            <a:r>
              <a:rPr lang="cs-CZ" sz="1600" b="0" dirty="0" smtClean="0"/>
              <a:t>zdroje</a:t>
            </a:r>
            <a:endParaRPr lang="it-IT" sz="1600" b="0" dirty="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717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NEXUS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51</a:t>
            </a:fld>
            <a:endParaRPr lang="cs-CZ" dirty="0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1018317" y="1309037"/>
            <a:ext cx="81375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cs-CZ" sz="1600" dirty="0"/>
              <a:t> GSM/GPRS komunikátor po sběrnici I-BUS</a:t>
            </a:r>
            <a:endParaRPr lang="it-IT" sz="1600" dirty="0"/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r>
              <a:rPr lang="cs-CZ" sz="1600" b="0" dirty="0"/>
              <a:t>NEXUS</a:t>
            </a:r>
            <a:endParaRPr lang="it-IT" sz="1600" b="0" dirty="0"/>
          </a:p>
          <a:p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 smtClean="0"/>
              <a:t> </a:t>
            </a:r>
            <a:r>
              <a:rPr lang="cs-CZ" sz="1600" b="0" dirty="0"/>
              <a:t>Hlasový komunikátor přes GSM</a:t>
            </a:r>
          </a:p>
          <a:p>
            <a:pPr>
              <a:buFontTx/>
              <a:buChar char="-"/>
            </a:pPr>
            <a:r>
              <a:rPr lang="cs-CZ" sz="1600" b="0" dirty="0"/>
              <a:t> PCO komunikátor přes GSM</a:t>
            </a:r>
          </a:p>
          <a:p>
            <a:pPr>
              <a:buFontTx/>
              <a:buChar char="-"/>
            </a:pPr>
            <a:r>
              <a:rPr lang="cs-CZ" sz="1600" b="0" dirty="0"/>
              <a:t> Zasílání textových zpráv od každé události</a:t>
            </a:r>
          </a:p>
          <a:p>
            <a:r>
              <a:rPr lang="cs-CZ" sz="1600" b="0" dirty="0"/>
              <a:t>   (volitelný uživatelský text)</a:t>
            </a:r>
          </a:p>
          <a:p>
            <a:pPr>
              <a:buFontTx/>
              <a:buChar char="-"/>
            </a:pPr>
            <a:r>
              <a:rPr lang="cs-CZ" sz="1600" b="0" dirty="0"/>
              <a:t> Aktivace zkratek pomocí SMS</a:t>
            </a:r>
          </a:p>
          <a:p>
            <a:pPr>
              <a:buFontTx/>
              <a:buChar char="-"/>
            </a:pPr>
            <a:r>
              <a:rPr lang="cs-CZ" sz="1600" b="0" dirty="0"/>
              <a:t> Aktivace zkratek jen čísel účastníků, kteří jsou </a:t>
            </a:r>
          </a:p>
          <a:p>
            <a:r>
              <a:rPr lang="cs-CZ" sz="1600" b="0" dirty="0"/>
              <a:t>  zadáni v seznamu (200 čísel) 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Nastavení priority volání pevná linka nebo GSM</a:t>
            </a:r>
          </a:p>
          <a:p>
            <a:pPr>
              <a:buFontTx/>
              <a:buChar char="-"/>
            </a:pPr>
            <a:r>
              <a:rPr lang="cs-CZ" sz="1600" b="0" dirty="0"/>
              <a:t> Potvrzovací SMS o provedení příkazu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SMS zprávy (zůstatek kreditu, poruchy…)</a:t>
            </a:r>
            <a:endParaRPr lang="it-IT" sz="1600" b="0" dirty="0"/>
          </a:p>
        </p:txBody>
      </p:sp>
      <p:pic>
        <p:nvPicPr>
          <p:cNvPr id="29" name="Obrázek 28" descr="Nexus2 kopi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8446" y="-38932"/>
            <a:ext cx="1858286" cy="483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 descr="http://inim.biz/gfx09/img_small/Img12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79481" y="108768"/>
            <a:ext cx="57867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2700536" y="1352011"/>
            <a:ext cx="4572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Systémová zařízení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Ústředna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Klávesnice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Čtečky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it-IT" sz="1600" dirty="0"/>
              <a:t>Expan</a:t>
            </a:r>
            <a:r>
              <a:rPr lang="cs-CZ" sz="1600" dirty="0" err="1"/>
              <a:t>déry</a:t>
            </a:r>
            <a:endParaRPr lang="cs-CZ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Izolátory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Sběrnicová siréna</a:t>
            </a:r>
            <a:endParaRPr lang="it-IT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Deska hlasových zpráv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GSM/GPRS komunikátor</a:t>
            </a:r>
            <a:endParaRPr lang="it-IT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LAN komunikátor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Bezdrátová </a:t>
            </a:r>
            <a:r>
              <a:rPr lang="cs-CZ" sz="1600" b="0" dirty="0" err="1"/>
              <a:t>nádstavba</a:t>
            </a: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Příslušenství</a:t>
            </a:r>
          </a:p>
          <a:p>
            <a:pPr>
              <a:buFontTx/>
              <a:buChar char="-"/>
            </a:pPr>
            <a:r>
              <a:rPr lang="cs-CZ" sz="1600" b="0" dirty="0"/>
              <a:t> Napájecí </a:t>
            </a:r>
            <a:r>
              <a:rPr lang="cs-CZ" sz="1600" b="0" dirty="0" smtClean="0"/>
              <a:t>zdroje</a:t>
            </a:r>
            <a:endParaRPr lang="it-IT" sz="1600" b="0" dirty="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368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SmartLan</a:t>
            </a:r>
            <a:r>
              <a:rPr lang="cs-CZ" b="1" dirty="0" smtClean="0">
                <a:solidFill>
                  <a:srgbClr val="FF0000"/>
                </a:solidFill>
              </a:rPr>
              <a:t>/S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53</a:t>
            </a:fld>
            <a:endParaRPr lang="cs-CZ" dirty="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136534" y="1433488"/>
            <a:ext cx="7921625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</a:t>
            </a:r>
            <a:r>
              <a:rPr lang="it-IT" sz="1600" dirty="0" smtClean="0"/>
              <a:t>SmartLAN/S </a:t>
            </a:r>
            <a:r>
              <a:rPr lang="it-IT" sz="1600" dirty="0"/>
              <a:t>–</a:t>
            </a:r>
            <a:r>
              <a:rPr lang="cs-CZ" sz="1600" dirty="0"/>
              <a:t> připojení přes</a:t>
            </a:r>
            <a:r>
              <a:rPr lang="it-IT" sz="1600" dirty="0"/>
              <a:t> Internet</a:t>
            </a:r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endParaRPr lang="it-IT" sz="1600" b="0" dirty="0"/>
          </a:p>
          <a:p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Jednoduchá instalace na základní desku</a:t>
            </a:r>
            <a:endParaRPr lang="it-IT" sz="1600" b="0" dirty="0"/>
          </a:p>
          <a:p>
            <a:pPr>
              <a:buFontTx/>
              <a:buChar char="-"/>
            </a:pP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Připojitelný na všechny modely</a:t>
            </a:r>
            <a:r>
              <a:rPr lang="it-IT" sz="1600" b="0" dirty="0"/>
              <a:t> SmartLiving </a:t>
            </a:r>
            <a:br>
              <a:rPr lang="it-IT" sz="1600" b="0" dirty="0"/>
            </a:b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Všechny funkce jsou stejné jako při lokálním připojení přes </a:t>
            </a:r>
            <a:r>
              <a:rPr lang="it-IT" sz="1600" b="0" dirty="0"/>
              <a:t>RS232</a:t>
            </a:r>
          </a:p>
          <a:p>
            <a:pPr>
              <a:buFontTx/>
              <a:buChar char="-"/>
            </a:pP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it-IT" sz="1600" b="0" dirty="0"/>
              <a:t>Up-download</a:t>
            </a:r>
            <a:r>
              <a:rPr lang="cs-CZ" sz="1600" b="0" dirty="0"/>
              <a:t> přes </a:t>
            </a:r>
            <a:r>
              <a:rPr lang="it-IT" sz="1600" b="0" dirty="0"/>
              <a:t>Internet</a:t>
            </a:r>
          </a:p>
          <a:p>
            <a:pPr>
              <a:buFontTx/>
              <a:buChar char="-"/>
            </a:pP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Šifrování dat</a:t>
            </a:r>
            <a:endParaRPr lang="it-IT" sz="1600" b="0" dirty="0"/>
          </a:p>
          <a:p>
            <a:pPr>
              <a:buFontTx/>
              <a:buChar char="-"/>
            </a:pPr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14" name="Obrázek 13" descr="smartlansi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819220"/>
            <a:ext cx="2267347" cy="150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http://inim.biz/gfx09/img_small/Img8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9785" y="123478"/>
            <a:ext cx="574029" cy="60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96983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SmartLan</a:t>
            </a:r>
            <a:r>
              <a:rPr lang="cs-CZ" b="1" dirty="0" smtClean="0">
                <a:solidFill>
                  <a:srgbClr val="FF0000"/>
                </a:solidFill>
              </a:rPr>
              <a:t>/G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54</a:t>
            </a:fld>
            <a:endParaRPr lang="cs-CZ" dirty="0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827088" y="1557338"/>
            <a:ext cx="79216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SmartLAN/</a:t>
            </a:r>
            <a:r>
              <a:rPr lang="cs-CZ" sz="1600" dirty="0"/>
              <a:t>G</a:t>
            </a:r>
            <a:r>
              <a:rPr lang="it-IT" sz="1600" dirty="0"/>
              <a:t> – </a:t>
            </a:r>
            <a:r>
              <a:rPr lang="cs-CZ" sz="1600" dirty="0"/>
              <a:t>připojení přes</a:t>
            </a:r>
            <a:r>
              <a:rPr lang="it-IT" sz="1600" dirty="0"/>
              <a:t> Internet</a:t>
            </a:r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Tx/>
              <a:buChar char="-"/>
            </a:pPr>
            <a:r>
              <a:rPr lang="it-IT" sz="1600" b="0" dirty="0" smtClean="0"/>
              <a:t> </a:t>
            </a:r>
            <a:r>
              <a:rPr lang="cs-CZ" sz="1600" b="0" dirty="0"/>
              <a:t>Jednoduchá instalace na základní desku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 smtClean="0"/>
              <a:t> </a:t>
            </a:r>
            <a:r>
              <a:rPr lang="cs-CZ" sz="1600" b="0" dirty="0"/>
              <a:t>Připojitelná na všechny modely </a:t>
            </a:r>
            <a:r>
              <a:rPr lang="cs-CZ" sz="1600" b="0" dirty="0" err="1"/>
              <a:t>SmartLiving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 smtClean="0"/>
              <a:t> </a:t>
            </a:r>
            <a:r>
              <a:rPr lang="cs-CZ" sz="1600" b="0" dirty="0"/>
              <a:t>Stejné vlastnosti jako </a:t>
            </a:r>
            <a:r>
              <a:rPr lang="it-IT" sz="1600" b="0" dirty="0"/>
              <a:t>SmartLAN/SI</a:t>
            </a:r>
          </a:p>
          <a:p>
            <a:pPr>
              <a:buFontTx/>
              <a:buChar char="-"/>
            </a:pPr>
            <a:r>
              <a:rPr lang="it-IT" sz="1600" b="0" dirty="0" smtClean="0"/>
              <a:t> </a:t>
            </a:r>
            <a:r>
              <a:rPr lang="cs-CZ" sz="1600" b="0" dirty="0"/>
              <a:t>Rozesílání e</a:t>
            </a:r>
            <a:r>
              <a:rPr lang="it-IT" sz="1600" b="0" dirty="0"/>
              <a:t>-mail</a:t>
            </a:r>
            <a:r>
              <a:rPr lang="cs-CZ" sz="1600" b="0" dirty="0"/>
              <a:t>u s přílohami na základě jednotlivých událostí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 smtClean="0"/>
              <a:t> </a:t>
            </a:r>
            <a:r>
              <a:rPr lang="it-IT" sz="1600" b="0" dirty="0"/>
              <a:t>Web server </a:t>
            </a:r>
          </a:p>
          <a:p>
            <a:pPr>
              <a:buFontTx/>
              <a:buChar char="-"/>
            </a:pPr>
            <a:r>
              <a:rPr lang="it-IT" sz="1600" b="0" dirty="0" smtClean="0"/>
              <a:t> </a:t>
            </a:r>
            <a:r>
              <a:rPr lang="cs-CZ" sz="1600" b="0" dirty="0"/>
              <a:t>Virtuální klávesnice a ovládání systému přes webový prohlížeč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 smtClean="0"/>
              <a:t> </a:t>
            </a:r>
            <a:r>
              <a:rPr lang="cs-CZ" sz="1600" b="0" dirty="0"/>
              <a:t>Šifrování dat</a:t>
            </a:r>
            <a:endParaRPr lang="it-IT" sz="1600" b="0" dirty="0"/>
          </a:p>
        </p:txBody>
      </p:sp>
      <p:pic>
        <p:nvPicPr>
          <p:cNvPr id="17" name="Obrázek 16" descr="smartlang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1718" y="1774839"/>
            <a:ext cx="2602096" cy="17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17" descr="Janus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3205" y="4030677"/>
            <a:ext cx="15128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http://inim.biz/gfx09/img_small/Img9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2690" y="103507"/>
            <a:ext cx="572045" cy="60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424958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SmartLan</a:t>
            </a:r>
            <a:r>
              <a:rPr lang="cs-CZ" b="1" dirty="0" smtClean="0">
                <a:solidFill>
                  <a:srgbClr val="FF0000"/>
                </a:solidFill>
              </a:rPr>
              <a:t>/G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55</a:t>
            </a:fld>
            <a:endParaRPr lang="cs-CZ" dirty="0"/>
          </a:p>
        </p:txBody>
      </p:sp>
      <p:pic>
        <p:nvPicPr>
          <p:cNvPr id="19" name="Picture 8" descr="http://inim.biz/gfx09/img_small/Img9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2690" y="103507"/>
            <a:ext cx="572045" cy="60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1159880"/>
            <a:ext cx="4824536" cy="370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9368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SmartLan</a:t>
            </a:r>
            <a:r>
              <a:rPr lang="cs-CZ" b="1" dirty="0" smtClean="0">
                <a:solidFill>
                  <a:srgbClr val="FF0000"/>
                </a:solidFill>
              </a:rPr>
              <a:t>/G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56</a:t>
            </a:fld>
            <a:endParaRPr lang="cs-CZ" dirty="0"/>
          </a:p>
        </p:txBody>
      </p:sp>
      <p:pic>
        <p:nvPicPr>
          <p:cNvPr id="19" name="Picture 8" descr="http://inim.biz/gfx09/img_small/Img9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2690" y="103507"/>
            <a:ext cx="572045" cy="60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895" y="1081606"/>
            <a:ext cx="4982178" cy="38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473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051720" y="249492"/>
            <a:ext cx="7092280" cy="1102519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SmartLan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/G 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FW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6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.0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13" name="CasellaDiTesto 8"/>
          <p:cNvSpPr txBox="1"/>
          <p:nvPr/>
        </p:nvSpPr>
        <p:spPr>
          <a:xfrm>
            <a:off x="866064" y="1437620"/>
            <a:ext cx="7820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Videoverifikace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 přes webovou stránku pomocí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SmartLan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/G</a:t>
            </a:r>
          </a:p>
          <a:p>
            <a:pPr algn="ctr"/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pic>
        <p:nvPicPr>
          <p:cNvPr id="12" name="Picture 4" descr="C:\Users\vfatigati\Desktop\Immagini\Prodotti Inim\Immagini SmartLan-G\SmartLAN-G\Videoverifica\pc -  SCHERMATA WEBCAMmo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92274"/>
            <a:ext cx="3456384" cy="271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603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051720" y="249492"/>
            <a:ext cx="7092280" cy="1102519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SmartLan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/G 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FW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6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.0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13" name="CasellaDiTesto 8"/>
          <p:cNvSpPr txBox="1"/>
          <p:nvPr/>
        </p:nvSpPr>
        <p:spPr>
          <a:xfrm>
            <a:off x="866064" y="1437620"/>
            <a:ext cx="7820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Videoverifikace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 přes webovou stránku pomocí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SmartLan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/G</a:t>
            </a:r>
          </a:p>
          <a:p>
            <a:pPr algn="ctr"/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Správa pro nastavení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streamu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 nebo snímku pro kamery s ONVIF protokolem (až 5 kamer)</a:t>
            </a: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2555776" y="2655500"/>
          <a:ext cx="3816424" cy="2586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Image" r:id="rId5" imgW="13866480" imgH="9396720" progId="Photoshop.Image.10">
                  <p:embed/>
                </p:oleObj>
              </mc:Choice>
              <mc:Fallback>
                <p:oleObj name="Image" r:id="rId5" imgW="13866480" imgH="9396720" progId="Photoshop.Image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55776" y="2655500"/>
                        <a:ext cx="3816424" cy="2586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217966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2700536" y="1352011"/>
            <a:ext cx="4572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Systémová zařízení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Ústředna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Klávesnice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Čtečky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it-IT" sz="1600" dirty="0"/>
              <a:t>Expan</a:t>
            </a:r>
            <a:r>
              <a:rPr lang="cs-CZ" sz="1600" dirty="0" err="1"/>
              <a:t>déry</a:t>
            </a:r>
            <a:endParaRPr lang="cs-CZ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Izolátory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Sběrnicová siréna</a:t>
            </a:r>
            <a:endParaRPr lang="it-IT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Deska hlasových zpráv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GSM/GPRS komunikátor</a:t>
            </a:r>
            <a:endParaRPr lang="it-IT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LAN komunikátor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Bezdrátová </a:t>
            </a:r>
            <a:r>
              <a:rPr lang="cs-CZ" sz="1600" b="1" dirty="0" smtClean="0">
                <a:solidFill>
                  <a:srgbClr val="FF0000"/>
                </a:solidFill>
              </a:rPr>
              <a:t>nadstavba</a:t>
            </a:r>
            <a:endParaRPr lang="cs-CZ" sz="1600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sz="1600" b="0" dirty="0"/>
              <a:t> Příslušenství</a:t>
            </a:r>
          </a:p>
          <a:p>
            <a:pPr>
              <a:buFontTx/>
              <a:buChar char="-"/>
            </a:pPr>
            <a:r>
              <a:rPr lang="cs-CZ" sz="1600" b="0" dirty="0"/>
              <a:t> Napájecí </a:t>
            </a:r>
            <a:r>
              <a:rPr lang="cs-CZ" sz="1600" b="0" dirty="0" smtClean="0"/>
              <a:t>zdroje</a:t>
            </a:r>
            <a:endParaRPr lang="it-IT" sz="1600" b="0" dirty="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2698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077913" y="1597106"/>
            <a:ext cx="8066087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>
                <a:solidFill>
                  <a:srgbClr val="004080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Koncepce Zkratek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800" b="0" dirty="0"/>
              <a:t> </a:t>
            </a:r>
            <a:r>
              <a:rPr lang="cs-CZ" sz="1800" b="0" dirty="0"/>
              <a:t>Zkratky slouží ke zjednodušení ovládání celého systému. </a:t>
            </a:r>
            <a:endParaRPr lang="it-IT" sz="1800" b="0" dirty="0"/>
          </a:p>
          <a:p>
            <a:pPr>
              <a:buFontTx/>
              <a:buChar char="-"/>
            </a:pPr>
            <a:endParaRPr lang="it-IT" sz="1800" dirty="0">
              <a:solidFill>
                <a:srgbClr val="0000CC"/>
              </a:solidFill>
              <a:latin typeface="L Frutiger Light"/>
            </a:endParaRPr>
          </a:p>
        </p:txBody>
      </p:sp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372632"/>
              </p:ext>
            </p:extLst>
          </p:nvPr>
        </p:nvGraphicFramePr>
        <p:xfrm>
          <a:off x="3059832" y="2859168"/>
          <a:ext cx="3409950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PHOTO-PAINT" r:id="rId5" imgW="3410719" imgH="1837948" progId="">
                  <p:embed/>
                </p:oleObj>
              </mc:Choice>
              <mc:Fallback>
                <p:oleObj name="PHOTO-PAINT" r:id="rId5" imgW="3410719" imgH="1837948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2859168"/>
                        <a:ext cx="3409950" cy="183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AIR2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60</a:t>
            </a:fld>
            <a:endParaRPr lang="cs-CZ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27471" y="1286763"/>
            <a:ext cx="669766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</a:t>
            </a:r>
            <a:r>
              <a:rPr lang="cs-CZ" sz="1600" dirty="0"/>
              <a:t>Bezdrátová </a:t>
            </a:r>
            <a:r>
              <a:rPr lang="cs-CZ" sz="1600" dirty="0" smtClean="0"/>
              <a:t>nadstavba </a:t>
            </a:r>
            <a:r>
              <a:rPr lang="it-IT" sz="1600" dirty="0"/>
              <a:t>Air2</a:t>
            </a:r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r>
              <a:rPr lang="cs-CZ" sz="1600" b="0" dirty="0"/>
              <a:t>Systém </a:t>
            </a:r>
            <a:r>
              <a:rPr lang="it-IT" sz="1600" b="0" dirty="0"/>
              <a:t>Air2</a:t>
            </a:r>
          </a:p>
          <a:p>
            <a:pPr>
              <a:buFontTx/>
              <a:buChar char="-"/>
            </a:pPr>
            <a:r>
              <a:rPr lang="it-IT" sz="1600" b="0" dirty="0"/>
              <a:t> 868MHz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Obousměrná komunikace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Systémová zařízení</a:t>
            </a:r>
            <a:endParaRPr lang="it-IT" sz="1600" b="0" dirty="0"/>
          </a:p>
          <a:p>
            <a:pPr lvl="2"/>
            <a:r>
              <a:rPr lang="cs-CZ" sz="1600" b="0" dirty="0"/>
              <a:t>Vysílač komunikující po sběrnici </a:t>
            </a:r>
            <a:r>
              <a:rPr lang="it-IT" sz="1600" b="0" dirty="0"/>
              <a:t>I-BUS</a:t>
            </a:r>
          </a:p>
          <a:p>
            <a:pPr lvl="2"/>
            <a:r>
              <a:rPr lang="it-IT" sz="1600" b="0" dirty="0"/>
              <a:t>PIR</a:t>
            </a:r>
            <a:r>
              <a:rPr lang="cs-CZ" sz="1600" b="0" dirty="0"/>
              <a:t> detektor</a:t>
            </a:r>
            <a:endParaRPr lang="it-IT" sz="1600" b="0" dirty="0"/>
          </a:p>
          <a:p>
            <a:pPr lvl="2"/>
            <a:r>
              <a:rPr lang="it-IT" sz="1600" b="0" dirty="0"/>
              <a:t>Magneti</a:t>
            </a:r>
            <a:r>
              <a:rPr lang="cs-CZ" sz="1600" b="0" dirty="0" err="1"/>
              <a:t>cký</a:t>
            </a:r>
            <a:r>
              <a:rPr lang="cs-CZ" sz="1600" b="0" dirty="0"/>
              <a:t> kontakt </a:t>
            </a:r>
            <a:r>
              <a:rPr lang="it-IT" sz="1600" b="0" dirty="0"/>
              <a:t>(</a:t>
            </a:r>
            <a:r>
              <a:rPr lang="cs-CZ" sz="1600" b="0" dirty="0"/>
              <a:t>bezdrátový expandér</a:t>
            </a:r>
            <a:r>
              <a:rPr lang="it-IT" sz="1600" b="0" dirty="0" smtClean="0"/>
              <a:t>)</a:t>
            </a:r>
            <a:endParaRPr lang="cs-CZ" sz="1600" b="0" dirty="0" smtClean="0"/>
          </a:p>
          <a:p>
            <a:pPr lvl="2"/>
            <a:r>
              <a:rPr lang="cs-CZ" sz="1600" b="0" dirty="0" smtClean="0"/>
              <a:t>Magnetický kontakt s detektorem otřesu</a:t>
            </a:r>
            <a:endParaRPr lang="it-IT" sz="1600" b="0" dirty="0"/>
          </a:p>
          <a:p>
            <a:pPr lvl="2"/>
            <a:r>
              <a:rPr lang="cs-CZ" sz="1600" b="0" dirty="0"/>
              <a:t>Opticko-kouřový detektor</a:t>
            </a:r>
          </a:p>
          <a:p>
            <a:pPr lvl="2"/>
            <a:r>
              <a:rPr lang="cs-CZ" sz="1600" b="0" dirty="0"/>
              <a:t>Dálkový </a:t>
            </a:r>
            <a:r>
              <a:rPr lang="cs-CZ" sz="1600" b="0" dirty="0" smtClean="0"/>
              <a:t>ovladač</a:t>
            </a:r>
            <a:endParaRPr lang="it-IT" sz="1600" b="0" dirty="0"/>
          </a:p>
        </p:txBody>
      </p:sp>
      <p:pic>
        <p:nvPicPr>
          <p:cNvPr id="13" name="Obrázek 12" descr="AIR100KF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9981" y="2089727"/>
            <a:ext cx="1219386" cy="93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13" descr="AIR2-100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0287" y="649525"/>
            <a:ext cx="1457888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Air2IR100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6551" y="3607744"/>
            <a:ext cx="819145" cy="129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 descr="AIR2MC100B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629427" y="3765353"/>
            <a:ext cx="834048" cy="129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ázek 16" descr="fd100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65801" y="3595669"/>
            <a:ext cx="1368871" cy="13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17" descr="Mc200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35958" y="3803887"/>
            <a:ext cx="936104" cy="105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30111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AIR2 – BS100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61</a:t>
            </a:fld>
            <a:endParaRPr lang="cs-CZ" dirty="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043608" y="1508901"/>
            <a:ext cx="5400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</a:t>
            </a:r>
            <a:r>
              <a:rPr lang="cs-CZ" sz="1600" dirty="0"/>
              <a:t>Bezdrátová </a:t>
            </a:r>
            <a:r>
              <a:rPr lang="cs-CZ" sz="1600" dirty="0" err="1"/>
              <a:t>nádstavba</a:t>
            </a:r>
            <a:r>
              <a:rPr lang="cs-CZ" sz="1600" dirty="0"/>
              <a:t> </a:t>
            </a:r>
            <a:r>
              <a:rPr lang="it-IT" sz="1600" dirty="0"/>
              <a:t>Air2</a:t>
            </a:r>
          </a:p>
          <a:p>
            <a:pPr>
              <a:buFont typeface="Times" pitchFamily="18" charset="0"/>
              <a:buChar char="•"/>
            </a:pPr>
            <a:endParaRPr lang="it-IT" sz="1600" dirty="0"/>
          </a:p>
          <a:p>
            <a:pPr>
              <a:buFont typeface="Times" pitchFamily="18" charset="0"/>
              <a:buNone/>
            </a:pPr>
            <a:r>
              <a:rPr lang="cs-CZ" sz="1600" dirty="0"/>
              <a:t>2 typy bezdrátových vysílačů</a:t>
            </a:r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r>
              <a:rPr lang="cs-CZ" sz="1600" b="0" dirty="0"/>
              <a:t>- AIR2-</a:t>
            </a:r>
            <a:r>
              <a:rPr lang="it-IT" sz="1600" b="0" dirty="0"/>
              <a:t>BS100</a:t>
            </a:r>
            <a:r>
              <a:rPr lang="cs-CZ" sz="1600" b="0" dirty="0"/>
              <a:t>/50</a:t>
            </a:r>
          </a:p>
          <a:p>
            <a:r>
              <a:rPr lang="cs-CZ" sz="1600" b="0" dirty="0"/>
              <a:t>- AIR2-</a:t>
            </a:r>
            <a:r>
              <a:rPr lang="it-IT" sz="1600" b="0" dirty="0"/>
              <a:t>BS100</a:t>
            </a:r>
            <a:r>
              <a:rPr lang="cs-CZ" sz="1600" b="0" dirty="0"/>
              <a:t>/30</a:t>
            </a:r>
          </a:p>
          <a:p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Připojení po sběrnici </a:t>
            </a:r>
            <a:r>
              <a:rPr lang="it-IT" sz="1600" b="0" dirty="0"/>
              <a:t>I-BUS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Až </a:t>
            </a:r>
            <a:r>
              <a:rPr lang="it-IT" sz="1600" b="0" dirty="0"/>
              <a:t>50</a:t>
            </a:r>
            <a:r>
              <a:rPr lang="cs-CZ" sz="1600" b="0" dirty="0"/>
              <a:t>/30</a:t>
            </a:r>
            <a:r>
              <a:rPr lang="it-IT" sz="1600" b="0" dirty="0"/>
              <a:t> magnetic</a:t>
            </a:r>
            <a:r>
              <a:rPr lang="cs-CZ" sz="1600" b="0" dirty="0" err="1"/>
              <a:t>kých</a:t>
            </a:r>
            <a:r>
              <a:rPr lang="cs-CZ" sz="1600" b="0" dirty="0"/>
              <a:t> kontaktu nebo </a:t>
            </a:r>
            <a:r>
              <a:rPr lang="it-IT" sz="1600" b="0" dirty="0"/>
              <a:t>PIR</a:t>
            </a:r>
            <a:r>
              <a:rPr lang="cs-CZ" sz="1600" b="0" dirty="0"/>
              <a:t> detektorů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Až 100/50 dálkových ovladačů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 err="1"/>
              <a:t>Tamper</a:t>
            </a:r>
            <a:r>
              <a:rPr lang="cs-CZ" sz="1600" b="0" dirty="0"/>
              <a:t> ochrana (otevření, odtržení od zdi)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Nastavitelný čas dohledu periferií</a:t>
            </a:r>
            <a:endParaRPr lang="it-IT" sz="1600" b="0" dirty="0"/>
          </a:p>
        </p:txBody>
      </p:sp>
      <p:pic>
        <p:nvPicPr>
          <p:cNvPr id="22" name="Obrázek 21" descr="AIR2-100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555526"/>
            <a:ext cx="1640930" cy="355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551776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051720" y="249492"/>
            <a:ext cx="7092280" cy="1102519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ARIA FW 1.0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13" name="CasellaDiTesto 8"/>
          <p:cNvSpPr txBox="1"/>
          <p:nvPr/>
        </p:nvSpPr>
        <p:spPr>
          <a:xfrm>
            <a:off x="866064" y="1437620"/>
            <a:ext cx="78207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Nová bezdrátová LCD klávesnice</a:t>
            </a:r>
          </a:p>
          <a:p>
            <a:pPr algn="ctr"/>
            <a:endParaRPr lang="cs-CZ" dirty="0" smtClean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  <a:p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Využívá technologii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jewel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Grafický displej s 12 ikonami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Akcelerometr pro </a:t>
            </a:r>
            <a:r>
              <a:rPr lang="cs-CZ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tamper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 a odtržení klávesnice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Zadní držák umožňuje položení na stůl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500" pitchFamily="50" charset="0"/>
              </a:rPr>
              <a:t>Životnost baterie 2 roky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23678"/>
            <a:ext cx="2509934" cy="203459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06804"/>
            <a:ext cx="1741709" cy="1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5504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AIR2 – IR100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63</a:t>
            </a:fld>
            <a:endParaRPr lang="cs-CZ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22338" y="1474054"/>
            <a:ext cx="494580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</a:t>
            </a:r>
            <a:r>
              <a:rPr lang="cs-CZ" sz="1600" dirty="0"/>
              <a:t>Bezdrátová nadstavba </a:t>
            </a:r>
            <a:r>
              <a:rPr lang="it-IT" sz="1600" dirty="0"/>
              <a:t>Air2</a:t>
            </a:r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Tx/>
              <a:buChar char="-"/>
            </a:pPr>
            <a:r>
              <a:rPr lang="it-IT" sz="1600" b="0" dirty="0" smtClean="0"/>
              <a:t> </a:t>
            </a:r>
            <a:r>
              <a:rPr lang="cs-CZ" sz="1600" b="0" dirty="0"/>
              <a:t>Dosah </a:t>
            </a:r>
            <a:r>
              <a:rPr lang="it-IT" sz="1600" b="0" dirty="0"/>
              <a:t>12 met</a:t>
            </a:r>
            <a:r>
              <a:rPr lang="cs-CZ" sz="1600" b="0" dirty="0" err="1"/>
              <a:t>rů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 err="1"/>
              <a:t>Tamper</a:t>
            </a:r>
            <a:r>
              <a:rPr lang="cs-CZ" sz="1600" b="0" dirty="0"/>
              <a:t> ochrana (otevření, odtržení od zdi)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Nastavení aktivace detektoru při zastřežení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Vypínatelná </a:t>
            </a:r>
            <a:r>
              <a:rPr lang="it-IT" sz="1600" b="0" dirty="0"/>
              <a:t>LED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Programování detektoru z ústředny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CR123A ba</a:t>
            </a:r>
            <a:r>
              <a:rPr lang="cs-CZ" sz="1600" b="0" dirty="0" err="1"/>
              <a:t>terie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Životnost baterie až </a:t>
            </a:r>
            <a:r>
              <a:rPr lang="it-IT" sz="1600" b="0" dirty="0"/>
              <a:t>3 </a:t>
            </a:r>
            <a:r>
              <a:rPr lang="cs-CZ" sz="1600" b="0" dirty="0"/>
              <a:t>roky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Kontrola signálu </a:t>
            </a:r>
            <a:r>
              <a:rPr lang="it-IT" sz="1600" b="0" dirty="0"/>
              <a:t>7 </a:t>
            </a:r>
            <a:r>
              <a:rPr lang="cs-CZ" sz="1600" b="0" dirty="0"/>
              <a:t>úrovní</a:t>
            </a:r>
            <a:endParaRPr lang="it-IT" sz="1600" b="0" dirty="0"/>
          </a:p>
        </p:txBody>
      </p:sp>
      <p:pic>
        <p:nvPicPr>
          <p:cNvPr id="17" name="Obrázek 16" descr="Air2IR100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368321"/>
            <a:ext cx="18923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43820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1979712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AIR2 – XIR200W, XDT200W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64</a:t>
            </a:fld>
            <a:endParaRPr lang="cs-CZ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22338" y="1474054"/>
            <a:ext cx="494580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</a:t>
            </a:r>
            <a:r>
              <a:rPr lang="cs-CZ" sz="1600" dirty="0"/>
              <a:t>Bezdrátová nadstavba </a:t>
            </a:r>
            <a:r>
              <a:rPr lang="it-IT" sz="1600" dirty="0" smtClean="0"/>
              <a:t>Air2</a:t>
            </a:r>
            <a:endParaRPr lang="cs-CZ" sz="1600" dirty="0" smtClean="0"/>
          </a:p>
          <a:p>
            <a:pPr lvl="1">
              <a:buFont typeface="Times" pitchFamily="18" charset="0"/>
              <a:buChar char="•"/>
            </a:pPr>
            <a:r>
              <a:rPr lang="cs-CZ" sz="1600" dirty="0" smtClean="0"/>
              <a:t> AIR2-XIR100W – PIR detektor</a:t>
            </a:r>
          </a:p>
          <a:p>
            <a:pPr lvl="1">
              <a:buFont typeface="Times" pitchFamily="18" charset="0"/>
              <a:buChar char="•"/>
            </a:pPr>
            <a:r>
              <a:rPr lang="cs-CZ" sz="1600" dirty="0" smtClean="0"/>
              <a:t> AIR2-XDT200W – duální detektor</a:t>
            </a:r>
            <a:endParaRPr lang="it-IT" sz="1600" dirty="0"/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Tx/>
              <a:buChar char="-"/>
            </a:pPr>
            <a:r>
              <a:rPr lang="it-IT" sz="1600" b="0" dirty="0" smtClean="0"/>
              <a:t> </a:t>
            </a:r>
            <a:r>
              <a:rPr lang="cs-CZ" sz="1600" b="0" dirty="0"/>
              <a:t>Dosah </a:t>
            </a:r>
            <a:r>
              <a:rPr lang="it-IT" sz="1600" b="0" dirty="0" smtClean="0"/>
              <a:t>12</a:t>
            </a:r>
            <a:r>
              <a:rPr lang="cs-CZ" sz="1600" b="0" dirty="0" smtClean="0"/>
              <a:t>/8</a:t>
            </a:r>
            <a:r>
              <a:rPr lang="it-IT" sz="1600" b="0" dirty="0" smtClean="0"/>
              <a:t> </a:t>
            </a:r>
            <a:r>
              <a:rPr lang="it-IT" sz="1600" b="0" dirty="0"/>
              <a:t>met</a:t>
            </a:r>
            <a:r>
              <a:rPr lang="cs-CZ" sz="1600" b="0" dirty="0" err="1" smtClean="0"/>
              <a:t>rů</a:t>
            </a:r>
            <a:endParaRPr lang="cs-CZ" sz="1600" b="0" dirty="0" smtClean="0"/>
          </a:p>
          <a:p>
            <a:pPr>
              <a:buFontTx/>
              <a:buChar char="-"/>
            </a:pPr>
            <a:r>
              <a:rPr lang="cs-CZ" sz="1600" dirty="0" smtClean="0"/>
              <a:t> Úhel 100°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 err="1"/>
              <a:t>Tamper</a:t>
            </a:r>
            <a:r>
              <a:rPr lang="cs-CZ" sz="1600" b="0" dirty="0"/>
              <a:t> ochrana (otevření, odtržení od zdi)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Nastavení aktivace detektoru při zastřežení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Vypínatelná </a:t>
            </a:r>
            <a:r>
              <a:rPr lang="it-IT" sz="1600" b="0" dirty="0"/>
              <a:t>LED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Programování detektoru z ústředny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it-IT" sz="1600" b="0" dirty="0" smtClean="0"/>
              <a:t>CR</a:t>
            </a:r>
            <a:r>
              <a:rPr lang="cs-CZ" sz="1600" b="0" dirty="0" smtClean="0"/>
              <a:t>17450</a:t>
            </a:r>
            <a:r>
              <a:rPr lang="it-IT" sz="1600" b="0" dirty="0" smtClean="0"/>
              <a:t> </a:t>
            </a:r>
            <a:r>
              <a:rPr lang="it-IT" sz="1600" b="0" dirty="0"/>
              <a:t>ba</a:t>
            </a:r>
            <a:r>
              <a:rPr lang="cs-CZ" sz="1600" b="0" dirty="0" err="1"/>
              <a:t>terie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Životnost baterie až </a:t>
            </a:r>
            <a:r>
              <a:rPr lang="it-IT" sz="1600" b="0" dirty="0"/>
              <a:t>3 </a:t>
            </a:r>
            <a:r>
              <a:rPr lang="cs-CZ" sz="1600" b="0" dirty="0" smtClean="0"/>
              <a:t>roky</a:t>
            </a:r>
            <a:endParaRPr lang="it-IT" sz="1600" b="0" dirty="0"/>
          </a:p>
        </p:txBody>
      </p:sp>
      <p:pic>
        <p:nvPicPr>
          <p:cNvPr id="10" name="Picture 2" descr="http://sicurit.cz/data/news/53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4484" y="1995686"/>
            <a:ext cx="4439516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43820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sicurit.cz/data/news/5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518979"/>
            <a:ext cx="2716907" cy="3963488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1979712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AIR2 – OTT100W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65</a:t>
            </a:fld>
            <a:endParaRPr lang="cs-CZ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22338" y="1474054"/>
            <a:ext cx="494580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</a:t>
            </a:r>
            <a:r>
              <a:rPr lang="cs-CZ" sz="1600" dirty="0"/>
              <a:t>Bezdrátová nadstavba </a:t>
            </a:r>
            <a:r>
              <a:rPr lang="it-IT" sz="1600" dirty="0" smtClean="0"/>
              <a:t>Air2</a:t>
            </a:r>
            <a:endParaRPr lang="cs-CZ" sz="1600" dirty="0" smtClean="0"/>
          </a:p>
          <a:p>
            <a:pPr>
              <a:buFont typeface="Times" pitchFamily="18" charset="0"/>
              <a:buChar char="•"/>
            </a:pPr>
            <a:endParaRPr lang="cs-CZ" sz="1600" dirty="0" smtClean="0"/>
          </a:p>
          <a:p>
            <a:r>
              <a:rPr lang="cs-CZ" sz="1600" dirty="0" smtClean="0"/>
              <a:t>Venkovní duální detektor</a:t>
            </a:r>
            <a:endParaRPr lang="it-IT" sz="1600" dirty="0"/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Tx/>
              <a:buChar char="-"/>
            </a:pPr>
            <a:r>
              <a:rPr lang="it-IT" sz="1600" b="0" dirty="0" smtClean="0"/>
              <a:t> </a:t>
            </a:r>
            <a:r>
              <a:rPr lang="cs-CZ" sz="1600" b="0" dirty="0"/>
              <a:t>Dosah </a:t>
            </a:r>
            <a:r>
              <a:rPr lang="cs-CZ" sz="1600" b="0" dirty="0" smtClean="0"/>
              <a:t>3-12 </a:t>
            </a:r>
            <a:r>
              <a:rPr lang="it-IT" sz="1600" b="0" dirty="0" smtClean="0"/>
              <a:t>met</a:t>
            </a:r>
            <a:r>
              <a:rPr lang="cs-CZ" sz="1600" b="0" dirty="0" err="1" smtClean="0"/>
              <a:t>rů</a:t>
            </a:r>
            <a:endParaRPr lang="cs-CZ" sz="1600" b="0" dirty="0" smtClean="0"/>
          </a:p>
          <a:p>
            <a:pPr>
              <a:buFontTx/>
              <a:buChar char="-"/>
            </a:pPr>
            <a:r>
              <a:rPr lang="cs-CZ" sz="1600" dirty="0" smtClean="0"/>
              <a:t> Úhel 60°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 err="1"/>
              <a:t>Tamper</a:t>
            </a:r>
            <a:r>
              <a:rPr lang="cs-CZ" sz="1600" b="0" dirty="0"/>
              <a:t> ochrana (otevření, odtržení od zdi)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 smtClean="0"/>
              <a:t>IP44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Programování detektoru z ústředny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 smtClean="0"/>
              <a:t>B</a:t>
            </a:r>
            <a:r>
              <a:rPr lang="it-IT" sz="1600" dirty="0" smtClean="0"/>
              <a:t>a</a:t>
            </a:r>
            <a:r>
              <a:rPr lang="cs-CZ" sz="1600" dirty="0" err="1" smtClean="0"/>
              <a:t>terie</a:t>
            </a:r>
            <a:r>
              <a:rPr lang="cs-CZ" sz="1600" dirty="0" smtClean="0"/>
              <a:t> 2x </a:t>
            </a:r>
            <a:r>
              <a:rPr lang="it-IT" sz="1600" b="0" dirty="0" smtClean="0"/>
              <a:t>CR</a:t>
            </a:r>
            <a:r>
              <a:rPr lang="cs-CZ" sz="1600" b="0" dirty="0" smtClean="0"/>
              <a:t>17450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Životnost baterie až </a:t>
            </a:r>
            <a:r>
              <a:rPr lang="cs-CZ" sz="1600" b="0" dirty="0" smtClean="0"/>
              <a:t>4</a:t>
            </a:r>
            <a:r>
              <a:rPr lang="it-IT" sz="1600" b="0" dirty="0" smtClean="0"/>
              <a:t> </a:t>
            </a:r>
            <a:r>
              <a:rPr lang="cs-CZ" sz="1600" b="0" dirty="0" smtClean="0"/>
              <a:t>roky</a:t>
            </a:r>
            <a:endParaRPr lang="it-IT" sz="1600" b="0" dirty="0"/>
          </a:p>
        </p:txBody>
      </p:sp>
    </p:spTree>
    <p:extLst>
      <p:ext uri="{BB962C8B-B14F-4D97-AF65-F5344CB8AC3E}">
        <p14:creationId xmlns:p14="http://schemas.microsoft.com/office/powerpoint/2010/main" val="32143820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2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AIR2 – IR200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66</a:t>
            </a:fld>
            <a:endParaRPr lang="cs-CZ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906093" y="1477294"/>
            <a:ext cx="6697662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>
                <a:latin typeface="L Frutiger Light"/>
              </a:rPr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</a:t>
            </a:r>
            <a:r>
              <a:rPr lang="cs-CZ" sz="1600" dirty="0"/>
              <a:t>Bezdrátová nadstavba </a:t>
            </a:r>
            <a:r>
              <a:rPr lang="it-IT" sz="1600" dirty="0"/>
              <a:t>Air2</a:t>
            </a:r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 typeface="Times" pitchFamily="18" charset="0"/>
              <a:buNone/>
            </a:pPr>
            <a:r>
              <a:rPr lang="it-IT" sz="1600" b="0" dirty="0"/>
              <a:t>IR</a:t>
            </a:r>
            <a:r>
              <a:rPr lang="cs-CZ" sz="1600" b="0" dirty="0"/>
              <a:t>2</a:t>
            </a:r>
            <a:r>
              <a:rPr lang="it-IT" sz="1600" b="0" dirty="0"/>
              <a:t>00 – </a:t>
            </a:r>
            <a:r>
              <a:rPr lang="cs-CZ" sz="1600" b="0" dirty="0"/>
              <a:t>PIR</a:t>
            </a:r>
            <a:r>
              <a:rPr lang="it-IT" sz="1600" b="0" dirty="0"/>
              <a:t> dete</a:t>
            </a:r>
            <a:r>
              <a:rPr lang="cs-CZ" sz="1600" b="0" dirty="0"/>
              <a:t>k</a:t>
            </a:r>
            <a:r>
              <a:rPr lang="it-IT" sz="1600" b="0" dirty="0"/>
              <a:t>tor</a:t>
            </a:r>
            <a:r>
              <a:rPr lang="cs-CZ" sz="1600" b="0" dirty="0"/>
              <a:t> pro okna a dveře</a:t>
            </a:r>
            <a:endParaRPr lang="it-IT" sz="1600" b="0" dirty="0"/>
          </a:p>
          <a:p>
            <a:pPr>
              <a:buFont typeface="Times" pitchFamily="18" charset="0"/>
              <a:buNone/>
            </a:pP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0" dirty="0" err="1"/>
              <a:t>Tamper</a:t>
            </a:r>
            <a:r>
              <a:rPr lang="cs-CZ" sz="1600" b="0" dirty="0"/>
              <a:t> ochrana (otevření, odtržení od zdi)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Nastavení aktivace detektoru při zastřežení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Vypínatelná </a:t>
            </a:r>
            <a:r>
              <a:rPr lang="it-IT" sz="1600" b="0" dirty="0"/>
              <a:t>LED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Programování detektoru z ústředny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CR123A ba</a:t>
            </a:r>
            <a:r>
              <a:rPr lang="cs-CZ" sz="1600" b="0" dirty="0" err="1"/>
              <a:t>terie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Životnost baterie až </a:t>
            </a:r>
            <a:r>
              <a:rPr lang="it-IT" sz="1600" b="0" dirty="0"/>
              <a:t>3 </a:t>
            </a:r>
            <a:r>
              <a:rPr lang="cs-CZ" sz="1600" b="0" dirty="0"/>
              <a:t>roky</a:t>
            </a:r>
            <a:endParaRPr lang="it-IT" sz="1600" b="0" dirty="0"/>
          </a:p>
          <a:p>
            <a:endParaRPr lang="it-IT" sz="1800" b="0" dirty="0">
              <a:solidFill>
                <a:srgbClr val="000099"/>
              </a:solidFill>
            </a:endParaRPr>
          </a:p>
        </p:txBody>
      </p:sp>
      <p:pic>
        <p:nvPicPr>
          <p:cNvPr id="13" name="Obrázek 12" descr="IR200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060974">
            <a:off x="4951698" y="2112118"/>
            <a:ext cx="3579812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668275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AIR2 – MC100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67</a:t>
            </a:fld>
            <a:endParaRPr lang="cs-CZ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132690" y="1245403"/>
            <a:ext cx="7345362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</a:t>
            </a:r>
            <a:r>
              <a:rPr lang="cs-CZ" sz="1600" dirty="0"/>
              <a:t>Bezdrátová </a:t>
            </a:r>
            <a:r>
              <a:rPr lang="cs-CZ" sz="1600" dirty="0" err="1"/>
              <a:t>nádstavba</a:t>
            </a:r>
            <a:r>
              <a:rPr lang="cs-CZ" sz="1600" dirty="0"/>
              <a:t> </a:t>
            </a:r>
            <a:r>
              <a:rPr lang="it-IT" sz="1600" dirty="0"/>
              <a:t>Air2</a:t>
            </a:r>
            <a:endParaRPr lang="cs-CZ" sz="1600" dirty="0"/>
          </a:p>
          <a:p>
            <a:endParaRPr lang="it-IT" sz="1600" dirty="0"/>
          </a:p>
          <a:p>
            <a:pPr>
              <a:buFont typeface="Times" pitchFamily="18" charset="0"/>
              <a:buNone/>
            </a:pPr>
            <a:r>
              <a:rPr lang="it-IT" sz="1600" b="0" dirty="0"/>
              <a:t>MC100 – Magnetic</a:t>
            </a:r>
            <a:r>
              <a:rPr lang="cs-CZ" sz="1600" b="0" dirty="0" err="1"/>
              <a:t>ký</a:t>
            </a:r>
            <a:r>
              <a:rPr lang="cs-CZ" sz="1600" b="0" dirty="0"/>
              <a:t> </a:t>
            </a:r>
            <a:r>
              <a:rPr lang="cs-CZ" sz="1600" b="0" dirty="0" smtClean="0"/>
              <a:t>kontakt </a:t>
            </a:r>
            <a:r>
              <a:rPr lang="it-IT" sz="1600" b="0" dirty="0" smtClean="0"/>
              <a:t>(</a:t>
            </a:r>
            <a:r>
              <a:rPr lang="cs-CZ" sz="1600" b="0" dirty="0"/>
              <a:t>bezdrátový vstupně</a:t>
            </a:r>
            <a:r>
              <a:rPr lang="it-IT" sz="1600" b="0" dirty="0"/>
              <a:t>/</a:t>
            </a:r>
            <a:r>
              <a:rPr lang="cs-CZ" sz="1600" b="0" dirty="0"/>
              <a:t>výstupní</a:t>
            </a:r>
            <a:r>
              <a:rPr lang="it-IT" sz="1600" b="0" dirty="0"/>
              <a:t> expan</a:t>
            </a:r>
            <a:r>
              <a:rPr lang="cs-CZ" sz="1600" b="0" dirty="0" err="1"/>
              <a:t>dér</a:t>
            </a:r>
            <a:r>
              <a:rPr lang="it-IT" sz="1600" b="0" dirty="0"/>
              <a:t>)</a:t>
            </a:r>
          </a:p>
          <a:p>
            <a:pPr>
              <a:buFont typeface="Times" pitchFamily="18" charset="0"/>
              <a:buNone/>
            </a:pP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Dvě pozice pro magnet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N</a:t>
            </a:r>
            <a:r>
              <a:rPr lang="cs-CZ" sz="1600" b="0" dirty="0" err="1"/>
              <a:t>evyužitá</a:t>
            </a:r>
            <a:r>
              <a:rPr lang="cs-CZ" sz="1600" b="0" dirty="0"/>
              <a:t> pozice jazýčkového kontaktu může být využitá </a:t>
            </a:r>
            <a:r>
              <a:rPr lang="cs-CZ" sz="1600" b="0" dirty="0" smtClean="0"/>
              <a:t>jako </a:t>
            </a:r>
            <a:r>
              <a:rPr lang="cs-CZ" sz="1600" b="0" dirty="0" err="1" smtClean="0"/>
              <a:t>antimasking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 err="1"/>
              <a:t>Tamper</a:t>
            </a:r>
            <a:r>
              <a:rPr lang="cs-CZ" sz="1600" b="0" dirty="0"/>
              <a:t> ochrana (otevření, odtržení od zdi)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Dvě vstupně/výstupní svorky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Programovatelné vyvážení vstupů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Možnost připojení roletového a vibračního senzoru 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Programovatelné výstupy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Dostupné v bílé a hnědé barvě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CR123A </a:t>
            </a:r>
            <a:r>
              <a:rPr lang="cs-CZ" sz="1600" b="0" dirty="0"/>
              <a:t>baterie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Životnost baterie až </a:t>
            </a:r>
            <a:r>
              <a:rPr lang="it-IT" sz="1600" b="0" dirty="0"/>
              <a:t>4 </a:t>
            </a:r>
            <a:r>
              <a:rPr lang="cs-CZ" sz="1600" b="0" dirty="0"/>
              <a:t>roky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Bezdrátové programování</a:t>
            </a:r>
            <a:endParaRPr lang="it-IT" sz="1600" b="0" dirty="0"/>
          </a:p>
          <a:p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17" name="Obrázek 16" descr="AIR2MC100H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7774" y="2921397"/>
            <a:ext cx="1274762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17" descr="AIR2MC100B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2279" y="1848877"/>
            <a:ext cx="1274763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513491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AIR2 – MC200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68</a:t>
            </a:fld>
            <a:endParaRPr lang="cs-CZ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115616" y="1663120"/>
            <a:ext cx="489679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</a:t>
            </a:r>
            <a:r>
              <a:rPr lang="cs-CZ" sz="1600" dirty="0"/>
              <a:t>Bezdrátová nadstavba </a:t>
            </a:r>
            <a:r>
              <a:rPr lang="it-IT" sz="1600" dirty="0"/>
              <a:t>Air2</a:t>
            </a:r>
            <a:endParaRPr lang="cs-CZ" sz="1600" dirty="0"/>
          </a:p>
          <a:p>
            <a:endParaRPr lang="it-IT" sz="1600" dirty="0"/>
          </a:p>
          <a:p>
            <a:pPr>
              <a:buFont typeface="Times" pitchFamily="18" charset="0"/>
              <a:buNone/>
            </a:pPr>
            <a:r>
              <a:rPr lang="it-IT" sz="1600" b="0" dirty="0"/>
              <a:t>MC</a:t>
            </a:r>
            <a:r>
              <a:rPr lang="cs-CZ" sz="1600" b="0" dirty="0"/>
              <a:t>2</a:t>
            </a:r>
            <a:r>
              <a:rPr lang="it-IT" sz="1600" b="0" dirty="0"/>
              <a:t>00 – Magnetic</a:t>
            </a:r>
            <a:r>
              <a:rPr lang="cs-CZ" sz="1600" b="0" dirty="0" err="1"/>
              <a:t>ký</a:t>
            </a:r>
            <a:r>
              <a:rPr lang="cs-CZ" sz="1600" b="0" dirty="0"/>
              <a:t> kontakt + vibrační senzor</a:t>
            </a:r>
            <a:endParaRPr lang="it-IT" sz="1600" b="0" dirty="0"/>
          </a:p>
          <a:p>
            <a:pPr>
              <a:buFont typeface="Times" pitchFamily="18" charset="0"/>
              <a:buNone/>
            </a:pP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0" dirty="0" err="1"/>
              <a:t>Tamper</a:t>
            </a:r>
            <a:r>
              <a:rPr lang="cs-CZ" sz="1600" b="0" dirty="0"/>
              <a:t> ochrana (otevření, odtržení od zdi)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Dostupné v bílé a hnědé barvě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CR</a:t>
            </a:r>
            <a:r>
              <a:rPr lang="cs-CZ" sz="1600" b="0" dirty="0"/>
              <a:t>2</a:t>
            </a:r>
            <a:r>
              <a:rPr lang="it-IT" sz="1600" b="0" dirty="0"/>
              <a:t> </a:t>
            </a:r>
            <a:r>
              <a:rPr lang="cs-CZ" sz="1600" b="0" dirty="0"/>
              <a:t>baterie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Životnost baterie až </a:t>
            </a:r>
            <a:r>
              <a:rPr lang="it-IT" sz="1600" b="0" dirty="0"/>
              <a:t>4 </a:t>
            </a:r>
            <a:r>
              <a:rPr lang="cs-CZ" sz="1600" b="0" dirty="0"/>
              <a:t>roky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Bezdrátové programování</a:t>
            </a:r>
            <a:endParaRPr lang="it-IT" sz="1600" b="0" dirty="0"/>
          </a:p>
          <a:p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14" name="Obrázek 13" descr="Mc200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408" y="1396889"/>
            <a:ext cx="216376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32550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AIR2 – FD100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69</a:t>
            </a:fld>
            <a:endParaRPr lang="cs-CZ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043608" y="1533441"/>
            <a:ext cx="669766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</a:t>
            </a:r>
            <a:r>
              <a:rPr lang="cs-CZ" sz="1600" dirty="0"/>
              <a:t>Bezdrátová nadstavba </a:t>
            </a:r>
            <a:r>
              <a:rPr lang="it-IT" sz="1600" dirty="0"/>
              <a:t>Air2</a:t>
            </a:r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 typeface="Times" pitchFamily="18" charset="0"/>
              <a:buNone/>
            </a:pPr>
            <a:r>
              <a:rPr lang="cs-CZ" sz="1600" b="0" dirty="0"/>
              <a:t>FD</a:t>
            </a:r>
            <a:r>
              <a:rPr lang="it-IT" sz="1600" b="0" dirty="0"/>
              <a:t>100 – </a:t>
            </a:r>
            <a:r>
              <a:rPr lang="cs-CZ" sz="1600" b="0" dirty="0"/>
              <a:t>opticko-kouřový detektor</a:t>
            </a:r>
            <a:endParaRPr lang="it-IT" sz="1600" b="0" dirty="0"/>
          </a:p>
          <a:p>
            <a:pPr>
              <a:buFont typeface="Times" pitchFamily="18" charset="0"/>
              <a:buNone/>
            </a:pPr>
            <a:endParaRPr lang="it-IT" sz="1600" b="0" dirty="0"/>
          </a:p>
          <a:p>
            <a:pPr>
              <a:buFont typeface="Times" pitchFamily="18" charset="0"/>
              <a:buNone/>
            </a:pP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 err="1"/>
              <a:t>Tamper</a:t>
            </a:r>
            <a:r>
              <a:rPr lang="cs-CZ" sz="1600" b="0" dirty="0"/>
              <a:t> ochrana (otevření, odtržení od zdi)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Vypínatelná </a:t>
            </a:r>
            <a:r>
              <a:rPr lang="it-IT" sz="1600" b="0" dirty="0"/>
              <a:t>LED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Programování detektoru z ústředny</a:t>
            </a:r>
          </a:p>
          <a:p>
            <a:pPr>
              <a:buFontTx/>
              <a:buChar char="-"/>
            </a:pPr>
            <a:r>
              <a:rPr lang="cs-CZ" sz="1600" b="0" dirty="0"/>
              <a:t> Nastavení citlivosti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CR1</a:t>
            </a:r>
            <a:r>
              <a:rPr lang="cs-CZ" sz="1600" b="0" dirty="0"/>
              <a:t>7450</a:t>
            </a:r>
            <a:r>
              <a:rPr lang="it-IT" sz="1600" b="0" dirty="0"/>
              <a:t> ba</a:t>
            </a:r>
            <a:r>
              <a:rPr lang="cs-CZ" sz="1600" b="0" dirty="0" err="1"/>
              <a:t>terie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Životnost baterie až </a:t>
            </a:r>
            <a:r>
              <a:rPr lang="it-IT" sz="1600" b="0" dirty="0"/>
              <a:t>3 </a:t>
            </a:r>
            <a:r>
              <a:rPr lang="cs-CZ" sz="1600" b="0" dirty="0"/>
              <a:t>roky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Kontrola signálu </a:t>
            </a:r>
            <a:r>
              <a:rPr lang="it-IT" sz="1600" b="0" dirty="0"/>
              <a:t>7 </a:t>
            </a:r>
            <a:r>
              <a:rPr lang="cs-CZ" sz="1600" b="0" dirty="0"/>
              <a:t>úrovní</a:t>
            </a:r>
            <a:endParaRPr lang="it-IT" sz="1600" b="0" dirty="0"/>
          </a:p>
        </p:txBody>
      </p:sp>
      <p:pic>
        <p:nvPicPr>
          <p:cNvPr id="15" name="Obrázek 14" descr="fd100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6062" y="1917110"/>
            <a:ext cx="2262187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39785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184015" y="1514132"/>
            <a:ext cx="76327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/>
              <a:t> </a:t>
            </a:r>
            <a:r>
              <a:rPr lang="cs-CZ" sz="2000" dirty="0"/>
              <a:t>Koncepce Zkratek</a:t>
            </a:r>
            <a:endParaRPr lang="it-IT" sz="2000" dirty="0"/>
          </a:p>
          <a:p>
            <a:pPr>
              <a:buFont typeface="Times" pitchFamily="18" charset="0"/>
              <a:buNone/>
            </a:pPr>
            <a:endParaRPr lang="it-IT" sz="2000" dirty="0"/>
          </a:p>
          <a:p>
            <a:pPr>
              <a:buFontTx/>
              <a:buChar char="-"/>
            </a:pPr>
            <a:r>
              <a:rPr lang="it-IT" sz="1800" b="0" dirty="0"/>
              <a:t> </a:t>
            </a:r>
            <a:r>
              <a:rPr lang="cs-CZ" sz="1800" b="0" dirty="0"/>
              <a:t>Existuje </a:t>
            </a:r>
            <a:r>
              <a:rPr lang="it-IT" sz="1800" b="0" dirty="0" smtClean="0"/>
              <a:t>3</a:t>
            </a:r>
            <a:r>
              <a:rPr lang="cs-CZ" sz="1800" b="0" dirty="0" smtClean="0"/>
              <a:t>8</a:t>
            </a:r>
            <a:r>
              <a:rPr lang="it-IT" sz="1800" b="0" dirty="0" smtClean="0"/>
              <a:t> </a:t>
            </a:r>
            <a:r>
              <a:rPr lang="it-IT" sz="1800" b="0" dirty="0"/>
              <a:t>typ</a:t>
            </a:r>
            <a:r>
              <a:rPr lang="cs-CZ" sz="1800" b="0" dirty="0"/>
              <a:t>ů Zkratek</a:t>
            </a:r>
            <a:endParaRPr lang="it-IT" sz="1800" b="0" dirty="0"/>
          </a:p>
          <a:p>
            <a:pPr lvl="1">
              <a:buFontTx/>
              <a:buChar char="-"/>
            </a:pPr>
            <a:r>
              <a:rPr lang="it-IT" sz="1800" b="0" dirty="0"/>
              <a:t> </a:t>
            </a:r>
            <a:r>
              <a:rPr lang="cs-CZ" sz="1800" b="0" dirty="0"/>
              <a:t>Zastřežení</a:t>
            </a:r>
            <a:endParaRPr lang="it-IT" sz="1800" b="0" dirty="0"/>
          </a:p>
          <a:p>
            <a:pPr lvl="1">
              <a:buFontTx/>
              <a:buChar char="-"/>
            </a:pPr>
            <a:r>
              <a:rPr lang="it-IT" sz="1800" b="0" dirty="0"/>
              <a:t> </a:t>
            </a:r>
            <a:r>
              <a:rPr lang="cs-CZ" sz="1800" b="0" dirty="0" err="1"/>
              <a:t>Odstřežení</a:t>
            </a:r>
            <a:endParaRPr lang="it-IT" sz="1800" b="0" dirty="0"/>
          </a:p>
          <a:p>
            <a:pPr lvl="1">
              <a:buFontTx/>
              <a:buChar char="-"/>
            </a:pPr>
            <a:r>
              <a:rPr lang="cs-CZ" sz="1800" b="0" dirty="0"/>
              <a:t> Vymazat telefonní frontu</a:t>
            </a:r>
            <a:endParaRPr lang="it-IT" sz="1800" b="0" dirty="0"/>
          </a:p>
          <a:p>
            <a:pPr lvl="1">
              <a:buFontTx/>
              <a:buChar char="-"/>
            </a:pPr>
            <a:r>
              <a:rPr lang="cs-CZ" sz="1800" b="0" dirty="0"/>
              <a:t> Aktivace výstupů</a:t>
            </a:r>
            <a:endParaRPr lang="it-IT" sz="1800" b="0" dirty="0"/>
          </a:p>
          <a:p>
            <a:pPr lvl="1">
              <a:buFontTx/>
              <a:buChar char="-"/>
            </a:pPr>
            <a:r>
              <a:rPr lang="it-IT" sz="1800" b="0" dirty="0"/>
              <a:t> “</a:t>
            </a:r>
            <a:r>
              <a:rPr lang="cs-CZ" sz="1800" b="0" dirty="0"/>
              <a:t>Jdi do</a:t>
            </a:r>
            <a:r>
              <a:rPr lang="it-IT" sz="1800" b="0" dirty="0"/>
              <a:t>” menu</a:t>
            </a:r>
          </a:p>
          <a:p>
            <a:pPr lvl="1">
              <a:buFontTx/>
              <a:buChar char="-"/>
            </a:pPr>
            <a:r>
              <a:rPr lang="it-IT" sz="1800" b="0" dirty="0"/>
              <a:t>…………</a:t>
            </a:r>
          </a:p>
          <a:p>
            <a:pPr>
              <a:buFontTx/>
              <a:buChar char="-"/>
            </a:pPr>
            <a:endParaRPr lang="it-IT" sz="1800" dirty="0">
              <a:solidFill>
                <a:srgbClr val="000099"/>
              </a:solidFill>
              <a:latin typeface="L Frutiger Light"/>
            </a:endParaRPr>
          </a:p>
        </p:txBody>
      </p:sp>
      <p:pic>
        <p:nvPicPr>
          <p:cNvPr id="17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8337" y="221695"/>
            <a:ext cx="1703983" cy="47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AIR2 – KF100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70</a:t>
            </a:fld>
            <a:endParaRPr lang="cs-CZ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140161" y="1516367"/>
            <a:ext cx="530404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Komponenty systému </a:t>
            </a:r>
            <a:r>
              <a:rPr lang="it-IT" sz="1600" dirty="0"/>
              <a:t>– </a:t>
            </a:r>
            <a:r>
              <a:rPr lang="cs-CZ" sz="1600" dirty="0"/>
              <a:t>Bezdrátová </a:t>
            </a:r>
            <a:r>
              <a:rPr lang="cs-CZ" sz="1600" dirty="0" smtClean="0"/>
              <a:t>nadstavba </a:t>
            </a:r>
            <a:r>
              <a:rPr lang="it-IT" sz="1600" dirty="0"/>
              <a:t>Air2</a:t>
            </a:r>
            <a:endParaRPr lang="cs-CZ" sz="1600" dirty="0"/>
          </a:p>
          <a:p>
            <a:pPr>
              <a:buFont typeface="Times" pitchFamily="18" charset="0"/>
              <a:buChar char="•"/>
            </a:pPr>
            <a:endParaRPr lang="it-IT" sz="1600" dirty="0"/>
          </a:p>
          <a:p>
            <a:pPr>
              <a:buFont typeface="Times" pitchFamily="18" charset="0"/>
              <a:buNone/>
            </a:pPr>
            <a:r>
              <a:rPr lang="it-IT" sz="1600" b="0" dirty="0"/>
              <a:t>KF100 – </a:t>
            </a:r>
            <a:r>
              <a:rPr lang="cs-CZ" sz="1600" b="0" dirty="0"/>
              <a:t>Bezdrátová klíčenka</a:t>
            </a:r>
            <a:endParaRPr lang="it-IT" sz="1600" b="0" dirty="0"/>
          </a:p>
          <a:p>
            <a:pPr>
              <a:buFont typeface="Times" pitchFamily="18" charset="0"/>
              <a:buNone/>
            </a:pP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Červená</a:t>
            </a:r>
            <a:r>
              <a:rPr lang="it-IT" sz="1600" b="0" dirty="0"/>
              <a:t>/</a:t>
            </a:r>
            <a:r>
              <a:rPr lang="cs-CZ" sz="1600" b="0" dirty="0"/>
              <a:t>zelená</a:t>
            </a:r>
            <a:r>
              <a:rPr lang="it-IT" sz="1600" b="0" dirty="0"/>
              <a:t> LED </a:t>
            </a:r>
            <a:r>
              <a:rPr lang="cs-CZ" sz="1600" b="0" dirty="0"/>
              <a:t>pro potvrzení provedení příkazu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4 </a:t>
            </a:r>
            <a:r>
              <a:rPr lang="cs-CZ" sz="1600" b="0" dirty="0"/>
              <a:t>tlačítka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Každé tlačítko je volně programovatelné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6 signal</a:t>
            </a:r>
            <a:r>
              <a:rPr lang="cs-CZ" sz="1600" b="0" dirty="0" err="1"/>
              <a:t>izačních</a:t>
            </a:r>
            <a:r>
              <a:rPr lang="it-IT" sz="1600" b="0" dirty="0"/>
              <a:t> LED</a:t>
            </a:r>
          </a:p>
          <a:p>
            <a:pPr>
              <a:buFontTx/>
              <a:buChar char="-"/>
            </a:pPr>
            <a:r>
              <a:rPr lang="it-IT" sz="1600" b="0" dirty="0"/>
              <a:t> B</a:t>
            </a:r>
            <a:r>
              <a:rPr lang="cs-CZ" sz="1600" b="0" dirty="0" err="1"/>
              <a:t>zučák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Zámek klávesnice proti náhodnému zmáčknutí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CR2032 </a:t>
            </a:r>
            <a:r>
              <a:rPr lang="cs-CZ" sz="1600" b="0" dirty="0"/>
              <a:t>Baterie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Životnost baterie až </a:t>
            </a:r>
            <a:r>
              <a:rPr lang="it-IT" sz="1600" b="0" dirty="0"/>
              <a:t>5 </a:t>
            </a:r>
            <a:r>
              <a:rPr lang="cs-CZ" sz="1600" b="0" dirty="0"/>
              <a:t>let</a:t>
            </a:r>
            <a:endParaRPr lang="it-IT" sz="1600" b="0" dirty="0"/>
          </a:p>
        </p:txBody>
      </p:sp>
      <p:pic>
        <p:nvPicPr>
          <p:cNvPr id="14" name="Obrázek 13" descr="AIR100KF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8359" y="1965915"/>
            <a:ext cx="25193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886769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051720" y="249492"/>
            <a:ext cx="5616624" cy="1102519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HEDERA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Museo Sans 500" pitchFamily="50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71</a:t>
            </a:fld>
            <a:endParaRPr lang="cs-CZ"/>
          </a:p>
        </p:txBody>
      </p:sp>
      <p:sp>
        <p:nvSpPr>
          <p:cNvPr id="13" name="CasellaDiTesto 8"/>
          <p:cNvSpPr txBox="1"/>
          <p:nvPr/>
        </p:nvSpPr>
        <p:spPr>
          <a:xfrm>
            <a:off x="866064" y="1437620"/>
            <a:ext cx="78207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Nová bezdrátová siréna s pokročilými funkcemi</a:t>
            </a:r>
          </a:p>
          <a:p>
            <a:pPr algn="ctr"/>
            <a:endParaRPr lang="cs-CZ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Hedera</a:t>
            </a: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je novou generací bezdrátové sirény, která nabízí jedinečné vlastnosti jako sběrnicové sirény od </a:t>
            </a:r>
            <a:r>
              <a:rPr lang="cs-CZ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INIMu</a:t>
            </a: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3 nastavitelné zvuky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2 režimy majáku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2 pizzo měniče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Akustický tlak 110dB @ 1 </a:t>
            </a: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14Ah lithiová baterie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Životnost až 3 roky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2 sirény připojitelné na  vysílač </a:t>
            </a:r>
            <a:b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</a:b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AIR2-BS100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62" y="2668392"/>
            <a:ext cx="1405694" cy="2038257"/>
          </a:xfrm>
          <a:prstGeom prst="rect">
            <a:avLst/>
          </a:prstGeom>
        </p:spPr>
      </p:pic>
      <p:pic>
        <p:nvPicPr>
          <p:cNvPr id="12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9666" y="2919556"/>
            <a:ext cx="720991" cy="423244"/>
          </a:xfrm>
          <a:prstGeom prst="rect">
            <a:avLst/>
          </a:prstGeom>
        </p:spPr>
      </p:pic>
      <p:pic>
        <p:nvPicPr>
          <p:cNvPr id="14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2208" y="3567628"/>
            <a:ext cx="720991" cy="423244"/>
          </a:xfrm>
          <a:prstGeom prst="rect">
            <a:avLst/>
          </a:prstGeom>
        </p:spPr>
      </p:pic>
      <p:sp>
        <p:nvSpPr>
          <p:cNvPr id="15" name="CasellaDiTesto 10"/>
          <p:cNvSpPr txBox="1"/>
          <p:nvPr/>
        </p:nvSpPr>
        <p:spPr>
          <a:xfrm>
            <a:off x="7524328" y="3153033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868 Mhz </a:t>
            </a:r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obousměrná</a:t>
            </a:r>
          </a:p>
          <a:p>
            <a:r>
              <a:rPr lang="cs-CZ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komunikace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19941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72</a:t>
            </a:fld>
            <a:endParaRPr lang="cs-CZ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2700536" y="1352011"/>
            <a:ext cx="4572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Systémová zařízení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Ústředna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Klávesnice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Čtečky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it-IT" sz="1600" dirty="0"/>
              <a:t>Expan</a:t>
            </a:r>
            <a:r>
              <a:rPr lang="cs-CZ" sz="1600" dirty="0" err="1"/>
              <a:t>déry</a:t>
            </a:r>
            <a:endParaRPr lang="cs-CZ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Izolátory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Sběrnicová siréna</a:t>
            </a:r>
            <a:endParaRPr lang="it-IT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Deska hlasových zpráv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GSM/GPRS komunikátor</a:t>
            </a:r>
            <a:endParaRPr lang="it-IT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LAN komunikátor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Bezdrátová </a:t>
            </a:r>
            <a:r>
              <a:rPr lang="cs-CZ" sz="1600" dirty="0" smtClean="0"/>
              <a:t>nadstavba</a:t>
            </a:r>
            <a:endParaRPr lang="cs-CZ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Příslušenství</a:t>
            </a:r>
          </a:p>
          <a:p>
            <a:pPr>
              <a:buFontTx/>
              <a:buChar char="-"/>
            </a:pPr>
            <a:r>
              <a:rPr lang="cs-CZ" sz="1600" b="0" dirty="0"/>
              <a:t> Napájecí </a:t>
            </a:r>
            <a:r>
              <a:rPr lang="cs-CZ" sz="1600" b="0" dirty="0" smtClean="0"/>
              <a:t>zdroje</a:t>
            </a:r>
            <a:endParaRPr lang="it-IT" sz="1600" b="0" dirty="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5778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Detektory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73</a:t>
            </a:fld>
            <a:endParaRPr lang="cs-CZ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42987" y="1477294"/>
            <a:ext cx="7921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cs-CZ" sz="1600" b="0" dirty="0" smtClean="0"/>
              <a:t> BIR100 </a:t>
            </a:r>
            <a:r>
              <a:rPr lang="cs-CZ" sz="1600" b="0" dirty="0"/>
              <a:t>-  spolehlivý a cenově efektivní PIR detektor</a:t>
            </a:r>
          </a:p>
          <a:p>
            <a:pPr>
              <a:buFontTx/>
              <a:buChar char="-"/>
            </a:pPr>
            <a:r>
              <a:rPr lang="cs-CZ" sz="1600" b="0" dirty="0"/>
              <a:t> BIC100 - stropní detektor 360°</a:t>
            </a:r>
          </a:p>
          <a:p>
            <a:pPr>
              <a:buFontTx/>
              <a:buChar char="-"/>
            </a:pPr>
            <a:r>
              <a:rPr lang="cs-CZ" sz="1600" b="0" dirty="0"/>
              <a:t> BIM100 - duální detektor</a:t>
            </a:r>
          </a:p>
        </p:txBody>
      </p:sp>
      <p:pic>
        <p:nvPicPr>
          <p:cNvPr id="16" name="Immagine 5" descr="BIR100_lato_L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635" y="2548731"/>
            <a:ext cx="7270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magine 7" descr="bic100_lato_L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571750"/>
            <a:ext cx="13620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magine 8" descr="bim100_lato_LO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4191" y="2352543"/>
            <a:ext cx="1014412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tangolo 8"/>
          <p:cNvSpPr>
            <a:spLocks noChangeArrowheads="1"/>
          </p:cNvSpPr>
          <p:nvPr/>
        </p:nvSpPr>
        <p:spPr bwMode="auto">
          <a:xfrm>
            <a:off x="2358103" y="4191028"/>
            <a:ext cx="7919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0" dirty="0"/>
              <a:t>BIR100</a:t>
            </a:r>
            <a:endParaRPr lang="it-IT" sz="1600" dirty="0">
              <a:ea typeface="+mj-ea"/>
              <a:cs typeface="+mj-cs"/>
            </a:endParaRPr>
          </a:p>
        </p:txBody>
      </p:sp>
      <p:sp>
        <p:nvSpPr>
          <p:cNvPr id="23" name="Rettangolo 8"/>
          <p:cNvSpPr>
            <a:spLocks noChangeArrowheads="1"/>
          </p:cNvSpPr>
          <p:nvPr/>
        </p:nvSpPr>
        <p:spPr bwMode="auto">
          <a:xfrm>
            <a:off x="3987625" y="4187031"/>
            <a:ext cx="7919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0" dirty="0"/>
              <a:t>BIC100</a:t>
            </a:r>
            <a:endParaRPr lang="it-IT" sz="1600" dirty="0">
              <a:ea typeface="+mj-ea"/>
              <a:cs typeface="+mj-cs"/>
            </a:endParaRPr>
          </a:p>
        </p:txBody>
      </p:sp>
      <p:sp>
        <p:nvSpPr>
          <p:cNvPr id="24" name="Rettangolo 8"/>
          <p:cNvSpPr>
            <a:spLocks noChangeArrowheads="1"/>
          </p:cNvSpPr>
          <p:nvPr/>
        </p:nvSpPr>
        <p:spPr bwMode="auto">
          <a:xfrm>
            <a:off x="5754261" y="4162244"/>
            <a:ext cx="9073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0" dirty="0"/>
              <a:t>BIM100</a:t>
            </a:r>
            <a:endParaRPr lang="it-IT" sz="16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94670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3" grpId="0"/>
      <p:bldP spid="2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Detektory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74</a:t>
            </a:fld>
            <a:endParaRPr lang="cs-CZ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43608" y="1203598"/>
            <a:ext cx="7921625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/>
              <a:t> </a:t>
            </a:r>
          </a:p>
          <a:p>
            <a:pPr>
              <a:buFontTx/>
              <a:buChar char="-"/>
            </a:pPr>
            <a:endParaRPr lang="cs-CZ" sz="1600" dirty="0" smtClean="0"/>
          </a:p>
          <a:p>
            <a:pPr>
              <a:buFontTx/>
              <a:buChar char="-"/>
            </a:pPr>
            <a:endParaRPr lang="cs-CZ" sz="1600" dirty="0" smtClean="0"/>
          </a:p>
          <a:p>
            <a:pPr>
              <a:buFontTx/>
              <a:buChar char="-"/>
            </a:pPr>
            <a:r>
              <a:rPr lang="it-IT" sz="1600" dirty="0" smtClean="0"/>
              <a:t> </a:t>
            </a:r>
            <a:r>
              <a:rPr lang="cs-CZ" sz="1600" b="1" dirty="0" smtClean="0"/>
              <a:t>XIR200H - PIR detektor</a:t>
            </a:r>
          </a:p>
          <a:p>
            <a:pPr lvl="1">
              <a:buFontTx/>
              <a:buChar char="-"/>
            </a:pPr>
            <a:r>
              <a:rPr lang="cs-CZ" sz="1600" dirty="0" smtClean="0"/>
              <a:t> dosah 15 m</a:t>
            </a:r>
          </a:p>
          <a:p>
            <a:pPr lvl="1">
              <a:buFontTx/>
              <a:buChar char="-"/>
            </a:pPr>
            <a:r>
              <a:rPr lang="cs-CZ" sz="1600" dirty="0" smtClean="0"/>
              <a:t> úhel 100°</a:t>
            </a: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1" dirty="0" smtClean="0"/>
              <a:t>XDT200H – duální detektor</a:t>
            </a:r>
          </a:p>
          <a:p>
            <a:pPr lvl="1">
              <a:buFontTx/>
              <a:buChar char="-"/>
            </a:pPr>
            <a:r>
              <a:rPr lang="cs-CZ" sz="1600" dirty="0" smtClean="0"/>
              <a:t> dosah 15 m</a:t>
            </a:r>
          </a:p>
          <a:p>
            <a:pPr lvl="1">
              <a:buFontTx/>
              <a:buChar char="-"/>
            </a:pPr>
            <a:r>
              <a:rPr lang="cs-CZ" sz="1600" dirty="0" smtClean="0"/>
              <a:t> úhel 100°</a:t>
            </a:r>
          </a:p>
          <a:p>
            <a:pPr>
              <a:buFontTx/>
              <a:buChar char="-"/>
            </a:pPr>
            <a:endParaRPr lang="cs-CZ" sz="1600" b="0" dirty="0"/>
          </a:p>
        </p:txBody>
      </p:sp>
      <p:pic>
        <p:nvPicPr>
          <p:cNvPr id="30722" name="Picture 2" descr="http://sicurit.cz/data/news/53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635646"/>
            <a:ext cx="5073732" cy="2880320"/>
          </a:xfrm>
          <a:prstGeom prst="rect">
            <a:avLst/>
          </a:prstGeom>
          <a:noFill/>
        </p:spPr>
      </p:pic>
      <p:pic>
        <p:nvPicPr>
          <p:cNvPr id="30724" name="Picture 4" descr="Nová řada detektorů Xl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23478"/>
            <a:ext cx="1143000" cy="1143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94670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Příslušenství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75</a:t>
            </a:fld>
            <a:endParaRPr lang="cs-CZ" dirty="0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120064" y="1659242"/>
            <a:ext cx="79216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it-IT" sz="1600" dirty="0" smtClean="0"/>
              <a:t> </a:t>
            </a:r>
            <a:r>
              <a:rPr lang="cs-CZ" sz="1600" b="0" dirty="0" smtClean="0"/>
              <a:t>Převodník </a:t>
            </a:r>
            <a:r>
              <a:rPr lang="it-IT" sz="1600" b="0" dirty="0" smtClean="0"/>
              <a:t>USB-RS232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Programovací kabel </a:t>
            </a:r>
            <a:r>
              <a:rPr lang="it-IT" sz="1600" b="0" dirty="0"/>
              <a:t>RS232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Teplotní sonda akumulátoru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 err="1"/>
              <a:t>Tamper</a:t>
            </a:r>
            <a:r>
              <a:rPr lang="cs-CZ" sz="1600" b="0" dirty="0"/>
              <a:t> pro monitorování odtržení ústředny</a:t>
            </a: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Reléový a napájecí modul</a:t>
            </a:r>
            <a:endParaRPr lang="it-IT" sz="1600" b="0" dirty="0"/>
          </a:p>
        </p:txBody>
      </p:sp>
      <p:pic>
        <p:nvPicPr>
          <p:cNvPr id="27" name="Obrázek 26" descr="deska rel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0727" y="1561813"/>
            <a:ext cx="2765799" cy="146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Obrázek 28" descr="kabel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6256" y="3553383"/>
            <a:ext cx="1295211" cy="115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Obrázek 29" descr="kabel3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0619" y="3514050"/>
            <a:ext cx="1760216" cy="13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Obrázek 30" descr="Tamper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444128">
            <a:off x="6946364" y="3734050"/>
            <a:ext cx="1649455" cy="82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http://images.ges.cz/images/pictures/8/88050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01" y="3303702"/>
            <a:ext cx="1526031" cy="152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78121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NRB100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76</a:t>
            </a:fld>
            <a:endParaRPr lang="cs-CZ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105297" y="1477294"/>
            <a:ext cx="662463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Venkovní zálohovaná siréna v nerezovém krytu</a:t>
            </a:r>
            <a:endParaRPr lang="it-IT" sz="1600" dirty="0"/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b="0" dirty="0"/>
              <a:t>Napájecí napětí 13,8V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Aktivace odpojením napájení nebo aktivačním vstupem</a:t>
            </a:r>
          </a:p>
          <a:p>
            <a:pPr>
              <a:buFontTx/>
              <a:buChar char="-"/>
            </a:pPr>
            <a:r>
              <a:rPr lang="cs-CZ" sz="1600" b="0" dirty="0"/>
              <a:t> Aktivační vstup pro sirénu</a:t>
            </a:r>
          </a:p>
          <a:p>
            <a:pPr>
              <a:buFontTx/>
              <a:buChar char="-"/>
            </a:pPr>
            <a:r>
              <a:rPr lang="cs-CZ" sz="1600" b="0" dirty="0"/>
              <a:t> Aktivační vstup pro maják</a:t>
            </a:r>
          </a:p>
          <a:p>
            <a:pPr>
              <a:buFontTx/>
              <a:buChar char="-"/>
            </a:pPr>
            <a:r>
              <a:rPr lang="cs-CZ" sz="1600" b="0" dirty="0"/>
              <a:t> Programování polarity aktivačních vstupů</a:t>
            </a:r>
          </a:p>
          <a:p>
            <a:pPr>
              <a:buFontTx/>
              <a:buChar char="-"/>
            </a:pPr>
            <a:r>
              <a:rPr lang="cs-CZ" sz="1600" b="0" dirty="0"/>
              <a:t> Nastavení vyvážení </a:t>
            </a:r>
            <a:r>
              <a:rPr lang="cs-CZ" sz="1600" b="0" dirty="0" err="1"/>
              <a:t>tamper</a:t>
            </a:r>
            <a:r>
              <a:rPr lang="cs-CZ" sz="1600" b="0" dirty="0"/>
              <a:t> kontaktu</a:t>
            </a:r>
          </a:p>
          <a:p>
            <a:pPr>
              <a:buFontTx/>
              <a:buChar char="-"/>
            </a:pPr>
            <a:r>
              <a:rPr lang="cs-CZ" sz="1600" b="0" dirty="0"/>
              <a:t> Akustický tlak 110dB</a:t>
            </a:r>
          </a:p>
          <a:p>
            <a:pPr>
              <a:buFontTx/>
              <a:buChar char="-"/>
            </a:pPr>
            <a:r>
              <a:rPr lang="cs-CZ" sz="1600" b="0" dirty="0"/>
              <a:t> 4 programovatelné tóny</a:t>
            </a:r>
          </a:p>
          <a:p>
            <a:pPr>
              <a:buFontTx/>
              <a:buChar char="-"/>
            </a:pPr>
            <a:r>
              <a:rPr lang="cs-CZ" sz="1600" b="0" dirty="0"/>
              <a:t> Prostor pro akumulátor 2,1Ah </a:t>
            </a:r>
          </a:p>
          <a:p>
            <a:pPr>
              <a:buFontTx/>
              <a:buChar char="-"/>
            </a:pPr>
            <a:r>
              <a:rPr lang="cs-CZ" sz="1600" b="0" dirty="0"/>
              <a:t> Krytí IP34</a:t>
            </a:r>
            <a:r>
              <a:rPr lang="it-IT" sz="1600" b="0" dirty="0"/>
              <a:t> </a:t>
            </a:r>
          </a:p>
        </p:txBody>
      </p:sp>
      <p:pic>
        <p:nvPicPr>
          <p:cNvPr id="17" name="Obrázek 16" descr="nrb100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5142" y="2370441"/>
            <a:ext cx="3446463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00737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Smarty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77</a:t>
            </a:fld>
            <a:endParaRPr lang="cs-CZ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184015" y="1450787"/>
            <a:ext cx="6624638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Vnitřní siréna s majákem </a:t>
            </a:r>
            <a:r>
              <a:rPr lang="cs-CZ" sz="1600" dirty="0" err="1"/>
              <a:t>Smarty</a:t>
            </a:r>
            <a:endParaRPr lang="it-IT" sz="1600" dirty="0"/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b="0" dirty="0"/>
              <a:t>Piezoelektrická siréna </a:t>
            </a:r>
          </a:p>
          <a:p>
            <a:pPr>
              <a:buFontTx/>
              <a:buChar char="-"/>
            </a:pPr>
            <a:r>
              <a:rPr lang="cs-CZ" sz="1600" b="0" dirty="0"/>
              <a:t> Vysoce svítivé LED</a:t>
            </a:r>
          </a:p>
          <a:p>
            <a:pPr>
              <a:buFontTx/>
              <a:buChar char="-"/>
            </a:pPr>
            <a:r>
              <a:rPr lang="cs-CZ" sz="1600" b="0" dirty="0"/>
              <a:t> Napájecí napětí 13,8V</a:t>
            </a:r>
            <a:endParaRPr lang="it-IT" sz="1600" b="0" dirty="0"/>
          </a:p>
          <a:p>
            <a:pPr>
              <a:buFontTx/>
              <a:buChar char="-"/>
            </a:pPr>
            <a:r>
              <a:rPr lang="cs-CZ" sz="1600" b="0" dirty="0"/>
              <a:t> Aktivační vstup pro sirénu s majákem</a:t>
            </a:r>
          </a:p>
          <a:p>
            <a:pPr>
              <a:buFontTx/>
              <a:buChar char="-"/>
            </a:pPr>
            <a:r>
              <a:rPr lang="cs-CZ" sz="1600" b="0" dirty="0"/>
              <a:t> Akustický tlak 110dB</a:t>
            </a:r>
          </a:p>
          <a:p>
            <a:pPr>
              <a:buFontTx/>
              <a:buChar char="-"/>
            </a:pPr>
            <a:r>
              <a:rPr lang="cs-CZ" sz="1600" b="0" dirty="0"/>
              <a:t> IP31</a:t>
            </a:r>
          </a:p>
          <a:p>
            <a:pPr>
              <a:buFontTx/>
              <a:buChar char="-"/>
            </a:pPr>
            <a:r>
              <a:rPr lang="cs-CZ" sz="1600" b="0" dirty="0"/>
              <a:t> dostupné s majákem nebo </a:t>
            </a:r>
            <a:r>
              <a:rPr lang="cs-CZ" sz="1600" b="0" dirty="0" smtClean="0"/>
              <a:t>bez</a:t>
            </a:r>
          </a:p>
          <a:p>
            <a:pPr>
              <a:buFontTx/>
              <a:buChar char="-"/>
            </a:pPr>
            <a:endParaRPr lang="cs-CZ" sz="1600" b="0" dirty="0" smtClean="0"/>
          </a:p>
          <a:p>
            <a:pPr>
              <a:buFontTx/>
              <a:buChar char="-"/>
            </a:pPr>
            <a:endParaRPr lang="cs-CZ" sz="1600" b="0" dirty="0" smtClean="0"/>
          </a:p>
          <a:p>
            <a:pPr>
              <a:buFontTx/>
              <a:buChar char="-"/>
            </a:pPr>
            <a:r>
              <a:rPr lang="cs-CZ" sz="1600" b="0" dirty="0" smtClean="0"/>
              <a:t> Napájecí napětí 24V</a:t>
            </a:r>
            <a:endParaRPr lang="it-IT" sz="1600" b="0" dirty="0" smtClean="0"/>
          </a:p>
          <a:p>
            <a:pPr>
              <a:buFontTx/>
              <a:buChar char="-"/>
            </a:pPr>
            <a:endParaRPr lang="it-IT" sz="2000" b="0" dirty="0">
              <a:solidFill>
                <a:srgbClr val="000099"/>
              </a:solidFill>
            </a:endParaRPr>
          </a:p>
        </p:txBody>
      </p:sp>
      <p:pic>
        <p:nvPicPr>
          <p:cNvPr id="13" name="Immagine 5" descr="Smarty_bianca_lato_L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4778" y="834076"/>
            <a:ext cx="2865437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4" descr="Smarty_rossa_fronte_L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1736" y="3106336"/>
            <a:ext cx="259080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65382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78</a:t>
            </a:fld>
            <a:endParaRPr lang="cs-CZ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2700536" y="1352011"/>
            <a:ext cx="4572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/>
              <a:t> </a:t>
            </a:r>
            <a:r>
              <a:rPr lang="cs-CZ" sz="2000" b="1" dirty="0">
                <a:solidFill>
                  <a:srgbClr val="FF0000"/>
                </a:solidFill>
              </a:rPr>
              <a:t>Systémová zařízení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Ústředna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Klávesnice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Čtečky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it-IT" sz="1600" dirty="0"/>
              <a:t>Expan</a:t>
            </a:r>
            <a:r>
              <a:rPr lang="cs-CZ" sz="1600" dirty="0" err="1"/>
              <a:t>déry</a:t>
            </a:r>
            <a:endParaRPr lang="cs-CZ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Izolátory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Sběrnicová siréna</a:t>
            </a:r>
            <a:endParaRPr lang="it-IT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Deska hlasových zpráv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GSM/GPRS komunikátor</a:t>
            </a:r>
            <a:endParaRPr lang="it-IT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LAN komunikátor</a:t>
            </a:r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dirty="0"/>
              <a:t>Bezdrátová </a:t>
            </a:r>
            <a:r>
              <a:rPr lang="cs-CZ" sz="1600" dirty="0" smtClean="0"/>
              <a:t>nadstavba</a:t>
            </a:r>
            <a:endParaRPr lang="cs-CZ" sz="1600" dirty="0"/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dirty="0"/>
              <a:t>Příslušenství</a:t>
            </a:r>
          </a:p>
          <a:p>
            <a:pPr>
              <a:buFontTx/>
              <a:buChar char="-"/>
            </a:pPr>
            <a:r>
              <a:rPr lang="cs-CZ" sz="1600" b="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Napájecí </a:t>
            </a:r>
            <a:r>
              <a:rPr lang="cs-CZ" sz="1600" b="1" dirty="0" smtClean="0">
                <a:solidFill>
                  <a:srgbClr val="FF0000"/>
                </a:solidFill>
              </a:rPr>
              <a:t>zdroje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256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Napájecí zdroje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79</a:t>
            </a:fld>
            <a:endParaRPr lang="cs-CZ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132917" y="1511737"/>
            <a:ext cx="4752975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Napájecí zdroje</a:t>
            </a:r>
            <a:endParaRPr lang="it-IT" sz="1600" dirty="0"/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r>
              <a:rPr lang="cs-CZ" sz="1600" b="0" dirty="0"/>
              <a:t>2 základní typy napájecích modulů</a:t>
            </a:r>
            <a:r>
              <a:rPr lang="it-IT" sz="1600" b="0" dirty="0"/>
              <a:t>:</a:t>
            </a:r>
          </a:p>
          <a:p>
            <a:endParaRPr lang="it-IT" sz="1600" b="0" dirty="0"/>
          </a:p>
          <a:p>
            <a:endParaRPr lang="it-IT" sz="1600" b="0" dirty="0"/>
          </a:p>
          <a:p>
            <a:r>
              <a:rPr lang="it-IT" sz="1600" b="0" dirty="0"/>
              <a:t>- IPS12040: 40W, 3</a:t>
            </a:r>
            <a:r>
              <a:rPr lang="cs-CZ" sz="1600" b="0" dirty="0"/>
              <a:t>A/</a:t>
            </a:r>
            <a:r>
              <a:rPr lang="it-IT" sz="1600" b="0" dirty="0"/>
              <a:t>13,8Vdc</a:t>
            </a:r>
          </a:p>
          <a:p>
            <a:endParaRPr lang="it-IT" sz="1600" b="0" dirty="0"/>
          </a:p>
          <a:p>
            <a:endParaRPr lang="it-IT" sz="1600" b="0" dirty="0"/>
          </a:p>
          <a:p>
            <a:endParaRPr lang="it-IT" sz="1600" b="0" dirty="0"/>
          </a:p>
          <a:p>
            <a:endParaRPr lang="it-IT" sz="1600" b="0" dirty="0"/>
          </a:p>
          <a:p>
            <a:r>
              <a:rPr lang="it-IT" sz="1600" b="0" dirty="0"/>
              <a:t>- IPS12100: 100W, </a:t>
            </a:r>
            <a:r>
              <a:rPr lang="cs-CZ" sz="1600" b="0" dirty="0"/>
              <a:t>5A/</a:t>
            </a:r>
            <a:r>
              <a:rPr lang="it-IT" sz="1600" b="0" dirty="0"/>
              <a:t>13,8Vdc</a:t>
            </a:r>
          </a:p>
          <a:p>
            <a:endParaRPr lang="it-IT" sz="1800" b="0" dirty="0">
              <a:solidFill>
                <a:srgbClr val="000099"/>
              </a:solidFill>
            </a:endParaRPr>
          </a:p>
          <a:p>
            <a:endParaRPr lang="it-IT" sz="1800" b="0" dirty="0">
              <a:solidFill>
                <a:srgbClr val="000099"/>
              </a:solidFill>
            </a:endParaRPr>
          </a:p>
          <a:p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17" name="Obrázek 16" descr="Zdroj IPS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9378" y="1563638"/>
            <a:ext cx="2303462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17" descr="zdroj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5313" y="3170795"/>
            <a:ext cx="3311525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54817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2627784" y="249492"/>
            <a:ext cx="651621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>
                <a:solidFill>
                  <a:srgbClr val="FF0000"/>
                </a:solidFill>
              </a:rPr>
              <a:t>SmartLiving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827087" y="1341438"/>
            <a:ext cx="5832475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2000" dirty="0">
                <a:solidFill>
                  <a:srgbClr val="004080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Koncepce Zkratek</a:t>
            </a:r>
            <a:endParaRPr lang="it-IT" sz="20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2000" b="0" dirty="0"/>
          </a:p>
          <a:p>
            <a:pPr>
              <a:buFontTx/>
              <a:buChar char="-"/>
            </a:pPr>
            <a:r>
              <a:rPr lang="it-IT" sz="1800" b="0" dirty="0"/>
              <a:t> </a:t>
            </a:r>
            <a:r>
              <a:rPr lang="cs-CZ" sz="1800" b="0" dirty="0"/>
              <a:t>Zkratky mohou být přiřazeny k</a:t>
            </a:r>
            <a:r>
              <a:rPr lang="it-IT" sz="1800" b="0" dirty="0"/>
              <a:t>:</a:t>
            </a:r>
          </a:p>
          <a:p>
            <a:pPr>
              <a:buFontTx/>
              <a:buChar char="-"/>
            </a:pPr>
            <a:endParaRPr lang="it-IT" sz="1800" b="0" dirty="0"/>
          </a:p>
          <a:p>
            <a:pPr lvl="1">
              <a:buFontTx/>
              <a:buChar char="-"/>
            </a:pPr>
            <a:r>
              <a:rPr lang="it-IT" sz="1800" b="0" dirty="0"/>
              <a:t> </a:t>
            </a:r>
            <a:r>
              <a:rPr lang="cs-CZ" sz="1800" b="0" dirty="0"/>
              <a:t>Funkčním klávesám a zobrazeným </a:t>
            </a:r>
            <a:r>
              <a:rPr lang="cs-CZ" sz="1800" b="0" dirty="0" smtClean="0"/>
              <a:t>ikonám</a:t>
            </a:r>
            <a:endParaRPr lang="it-IT" sz="1800" b="0" dirty="0"/>
          </a:p>
          <a:p>
            <a:pPr lvl="1">
              <a:buFontTx/>
              <a:buChar char="-"/>
            </a:pPr>
            <a:endParaRPr lang="it-IT" sz="1800" b="0" dirty="0"/>
          </a:p>
          <a:p>
            <a:pPr lvl="1">
              <a:buFontTx/>
              <a:buChar char="-"/>
            </a:pPr>
            <a:r>
              <a:rPr lang="it-IT" sz="1800" b="0" dirty="0"/>
              <a:t> </a:t>
            </a:r>
            <a:r>
              <a:rPr lang="cs-CZ" sz="1800" b="0" dirty="0"/>
              <a:t>Numerickým klávesám</a:t>
            </a:r>
            <a:endParaRPr lang="it-IT" sz="1800" b="0" dirty="0"/>
          </a:p>
          <a:p>
            <a:pPr lvl="1"/>
            <a:endParaRPr lang="it-IT" sz="1800" b="0" dirty="0"/>
          </a:p>
          <a:p>
            <a:pPr lvl="1">
              <a:buFontTx/>
              <a:buChar char="-"/>
            </a:pPr>
            <a:r>
              <a:rPr lang="cs-CZ" sz="1800" b="0" dirty="0"/>
              <a:t> </a:t>
            </a:r>
            <a:r>
              <a:rPr lang="it-IT" sz="1800" b="0" dirty="0"/>
              <a:t>LED</a:t>
            </a:r>
            <a:r>
              <a:rPr lang="cs-CZ" sz="1800" b="0" dirty="0" err="1"/>
              <a:t>kám</a:t>
            </a:r>
            <a:r>
              <a:rPr lang="cs-CZ" sz="1800" b="0" dirty="0"/>
              <a:t> na čtečkách</a:t>
            </a:r>
            <a:endParaRPr lang="it-IT" sz="1800" b="0" dirty="0"/>
          </a:p>
          <a:p>
            <a:pPr lvl="1"/>
            <a:endParaRPr lang="it-IT" sz="1800" b="0" dirty="0"/>
          </a:p>
          <a:p>
            <a:pPr lvl="1">
              <a:buFontTx/>
              <a:buChar char="-"/>
            </a:pPr>
            <a:r>
              <a:rPr lang="it-IT" sz="1800" b="0" dirty="0"/>
              <a:t> </a:t>
            </a:r>
            <a:r>
              <a:rPr lang="cs-CZ" sz="1800" b="0" dirty="0"/>
              <a:t>Tlačítkům na dálkových ovladačích</a:t>
            </a:r>
            <a:endParaRPr lang="it-IT" sz="1800" b="0" dirty="0"/>
          </a:p>
        </p:txBody>
      </p:sp>
      <p:graphicFrame>
        <p:nvGraphicFramePr>
          <p:cNvPr id="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033088"/>
              </p:ext>
            </p:extLst>
          </p:nvPr>
        </p:nvGraphicFramePr>
        <p:xfrm>
          <a:off x="5958353" y="2930516"/>
          <a:ext cx="719138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PHOTO-PAINT" r:id="rId5" imgW="2148299" imgH="3319279" progId="">
                  <p:embed/>
                </p:oleObj>
              </mc:Choice>
              <mc:Fallback>
                <p:oleObj name="PHOTO-PAINT" r:id="rId5" imgW="2148299" imgH="3319279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8353" y="2930516"/>
                        <a:ext cx="719138" cy="111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648080"/>
            <a:ext cx="1530765" cy="112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2484" y="2894275"/>
            <a:ext cx="10795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Obrázek 32" descr="nby2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2461" y="2894275"/>
            <a:ext cx="9683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Obrázek 33" descr="AIR100KF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73409" y="4196808"/>
            <a:ext cx="1089025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Napájecí zdroje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80</a:t>
            </a:fld>
            <a:endParaRPr lang="cs-CZ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184015" y="1611597"/>
            <a:ext cx="7921625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dirty="0"/>
              <a:t>Napájecí zdroje</a:t>
            </a:r>
            <a:endParaRPr lang="it-IT" sz="1600" dirty="0"/>
          </a:p>
          <a:p>
            <a:pPr>
              <a:buFont typeface="Times" pitchFamily="18" charset="0"/>
              <a:buNone/>
            </a:pPr>
            <a:endParaRPr lang="it-IT" sz="1600" b="0" dirty="0"/>
          </a:p>
          <a:p>
            <a:r>
              <a:rPr lang="it-IT" sz="1600" b="0" dirty="0"/>
              <a:t>BPS – </a:t>
            </a:r>
            <a:r>
              <a:rPr lang="cs-CZ" sz="1600" b="0" dirty="0"/>
              <a:t>Napájecí zdroje v kovovém krytu</a:t>
            </a:r>
            <a:endParaRPr lang="it-IT" sz="1600" b="0" dirty="0"/>
          </a:p>
          <a:p>
            <a:endParaRPr lang="it-IT" sz="1600" b="0" dirty="0"/>
          </a:p>
          <a:p>
            <a:r>
              <a:rPr lang="it-IT" sz="1600" b="0" dirty="0"/>
              <a:t>- BPS12040: 40W, 3</a:t>
            </a:r>
            <a:r>
              <a:rPr lang="cs-CZ" sz="1600" b="0" dirty="0"/>
              <a:t>A/</a:t>
            </a:r>
            <a:r>
              <a:rPr lang="it-IT" sz="1600" b="0" dirty="0"/>
              <a:t>13,8Vdc</a:t>
            </a:r>
          </a:p>
          <a:p>
            <a:r>
              <a:rPr lang="it-IT" sz="1600" b="0" dirty="0"/>
              <a:t>- BPS12100: 100W, </a:t>
            </a:r>
            <a:r>
              <a:rPr lang="cs-CZ" sz="1600" b="0" dirty="0"/>
              <a:t>5</a:t>
            </a:r>
            <a:r>
              <a:rPr lang="it-IT" sz="1600" b="0" dirty="0"/>
              <a:t>A</a:t>
            </a:r>
            <a:r>
              <a:rPr lang="cs-CZ" sz="1600" b="0" dirty="0"/>
              <a:t>/</a:t>
            </a:r>
            <a:r>
              <a:rPr lang="it-IT" sz="1600" b="0" dirty="0"/>
              <a:t>13,8Vdc</a:t>
            </a:r>
          </a:p>
          <a:p>
            <a:endParaRPr lang="it-IT" sz="1800" b="0" dirty="0">
              <a:solidFill>
                <a:srgbClr val="000099"/>
              </a:solidFill>
            </a:endParaRPr>
          </a:p>
        </p:txBody>
      </p:sp>
      <p:pic>
        <p:nvPicPr>
          <p:cNvPr id="14" name="Obrázek 13" descr="zdroj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3914" y="2571750"/>
            <a:ext cx="1901825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zdroj3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6218" y="876300"/>
            <a:ext cx="2087563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335839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Certifikace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81</a:t>
            </a:fld>
            <a:endParaRPr lang="cs-CZ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161508" y="1540931"/>
            <a:ext cx="684053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600" dirty="0" smtClean="0">
                <a:solidFill>
                  <a:srgbClr val="2E3C40"/>
                </a:solidFill>
              </a:rPr>
              <a:t>Všechny </a:t>
            </a:r>
            <a:r>
              <a:rPr lang="cs-CZ" sz="1600" dirty="0">
                <a:solidFill>
                  <a:srgbClr val="2E3C40"/>
                </a:solidFill>
              </a:rPr>
              <a:t>modely ústředen </a:t>
            </a:r>
            <a:r>
              <a:rPr lang="it-IT" sz="1600" dirty="0">
                <a:solidFill>
                  <a:srgbClr val="2E3C40"/>
                </a:solidFill>
              </a:rPr>
              <a:t>SmartLiving </a:t>
            </a:r>
            <a:r>
              <a:rPr lang="cs-CZ" sz="1600" dirty="0">
                <a:solidFill>
                  <a:srgbClr val="2E3C40"/>
                </a:solidFill>
              </a:rPr>
              <a:t>jsou certifikovány podle následujících </a:t>
            </a:r>
            <a:r>
              <a:rPr lang="cs-CZ" sz="1600" dirty="0" smtClean="0">
                <a:solidFill>
                  <a:srgbClr val="2E3C40"/>
                </a:solidFill>
              </a:rPr>
              <a:t>norem do stupně zabezpečení 2</a:t>
            </a:r>
          </a:p>
          <a:p>
            <a:pPr>
              <a:defRPr/>
            </a:pPr>
            <a:r>
              <a:rPr lang="cs-CZ" sz="1600" dirty="0" smtClean="0">
                <a:solidFill>
                  <a:srgbClr val="2E3C40"/>
                </a:solidFill>
              </a:rPr>
              <a:t>Ústředny s označením /G3 jsou certifikovány do stupně zabezpečení 3.</a:t>
            </a:r>
            <a:endParaRPr lang="it-IT" sz="1600" dirty="0">
              <a:solidFill>
                <a:srgbClr val="2E3C40"/>
              </a:solidFill>
            </a:endParaRPr>
          </a:p>
          <a:p>
            <a:pPr>
              <a:defRPr/>
            </a:pPr>
            <a:r>
              <a:rPr lang="it-IT" sz="1600" dirty="0">
                <a:solidFill>
                  <a:srgbClr val="2E3C40"/>
                </a:solidFill>
                <a:ea typeface="+mj-ea"/>
                <a:cs typeface="+mj-cs"/>
              </a:rPr>
              <a:t> </a:t>
            </a:r>
          </a:p>
          <a:p>
            <a:pPr>
              <a:buFontTx/>
              <a:buChar char="-"/>
              <a:defRPr/>
            </a:pPr>
            <a:r>
              <a:rPr lang="it-IT" sz="1600" dirty="0">
                <a:solidFill>
                  <a:srgbClr val="2E3C40"/>
                </a:solidFill>
                <a:ea typeface="+mj-ea"/>
                <a:cs typeface="+mj-cs"/>
              </a:rPr>
              <a:t> CEI79-2</a:t>
            </a:r>
          </a:p>
          <a:p>
            <a:pPr>
              <a:buFontTx/>
              <a:buChar char="-"/>
              <a:defRPr/>
            </a:pPr>
            <a:r>
              <a:rPr lang="it-IT" sz="1600" dirty="0">
                <a:solidFill>
                  <a:srgbClr val="2E3C40"/>
                </a:solidFill>
                <a:ea typeface="+mj-ea"/>
                <a:cs typeface="+mj-cs"/>
              </a:rPr>
              <a:t> EN30131-3</a:t>
            </a:r>
          </a:p>
          <a:p>
            <a:pPr>
              <a:buFontTx/>
              <a:buChar char="-"/>
              <a:defRPr/>
            </a:pPr>
            <a:r>
              <a:rPr lang="it-IT" sz="1600" dirty="0">
                <a:solidFill>
                  <a:srgbClr val="2E3C40"/>
                </a:solidFill>
                <a:ea typeface="+mj-ea"/>
                <a:cs typeface="+mj-cs"/>
              </a:rPr>
              <a:t> EN50131-6</a:t>
            </a:r>
          </a:p>
          <a:p>
            <a:pPr>
              <a:buFontTx/>
              <a:buChar char="-"/>
              <a:defRPr/>
            </a:pPr>
            <a:r>
              <a:rPr lang="it-IT" sz="1600" dirty="0">
                <a:solidFill>
                  <a:srgbClr val="2E3C40"/>
                </a:solidFill>
                <a:ea typeface="+mj-ea"/>
                <a:cs typeface="+mj-cs"/>
              </a:rPr>
              <a:t> EN50130-5</a:t>
            </a:r>
          </a:p>
          <a:p>
            <a:pPr>
              <a:buFontTx/>
              <a:buChar char="-"/>
              <a:defRPr/>
            </a:pPr>
            <a:r>
              <a:rPr lang="it-IT" sz="1600" dirty="0">
                <a:solidFill>
                  <a:srgbClr val="2E3C40"/>
                </a:solidFill>
                <a:ea typeface="+mj-ea"/>
                <a:cs typeface="+mj-cs"/>
              </a:rPr>
              <a:t> TO14</a:t>
            </a:r>
          </a:p>
          <a:p>
            <a:pPr>
              <a:buFontTx/>
              <a:buChar char="-"/>
              <a:defRPr/>
            </a:pPr>
            <a:endParaRPr lang="it-IT" sz="1600" dirty="0">
              <a:solidFill>
                <a:schemeClr val="tx2"/>
              </a:solidFill>
              <a:latin typeface="Museo 500" pitchFamily="50" charset="0"/>
            </a:endParaRPr>
          </a:p>
        </p:txBody>
      </p:sp>
      <p:pic>
        <p:nvPicPr>
          <p:cNvPr id="14" name="Immagine 5" descr="IMQ Sistemi di Sicurezza_P354-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550169"/>
            <a:ext cx="1541463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8" descr="Logo_Incert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6194" y="3309466"/>
            <a:ext cx="12065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magine 9" descr="C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6209" y="3550169"/>
            <a:ext cx="1547813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13861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Proč zvolit INIM?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82</a:t>
            </a:fld>
            <a:endParaRPr lang="cs-CZ" dirty="0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184015" y="1842468"/>
            <a:ext cx="626830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cs-CZ" sz="1600" b="0" dirty="0" smtClean="0"/>
              <a:t> </a:t>
            </a:r>
            <a:r>
              <a:rPr lang="cs-CZ" sz="1600" b="0" dirty="0"/>
              <a:t>Snadné ovládání systému</a:t>
            </a:r>
          </a:p>
          <a:p>
            <a:pPr>
              <a:buFontTx/>
              <a:buChar char="-"/>
            </a:pPr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Jednoduché a přehledné programování systému</a:t>
            </a:r>
          </a:p>
          <a:p>
            <a:pPr>
              <a:buFontTx/>
              <a:buChar char="-"/>
            </a:pPr>
            <a:endParaRPr lang="cs-CZ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Inovativní technologie, využití jako jednoduchá domácí automatizace</a:t>
            </a:r>
            <a:endParaRPr lang="it-IT" sz="1600" b="0" dirty="0"/>
          </a:p>
          <a:p>
            <a:endParaRPr lang="cs-CZ" sz="1600" b="0" dirty="0"/>
          </a:p>
          <a:p>
            <a:pPr>
              <a:buFontTx/>
              <a:buChar char="-"/>
            </a:pPr>
            <a:r>
              <a:rPr lang="cs-CZ" sz="1600" b="0" dirty="0"/>
              <a:t> Nová technologie automatického programování </a:t>
            </a:r>
            <a:r>
              <a:rPr lang="it-IT" sz="1600" b="0" dirty="0"/>
              <a:t>(patent</a:t>
            </a:r>
            <a:r>
              <a:rPr lang="cs-CZ" sz="1600" b="0" dirty="0"/>
              <a:t>ováno</a:t>
            </a:r>
            <a:r>
              <a:rPr lang="it-IT" sz="1600" b="0" dirty="0"/>
              <a:t>)</a:t>
            </a:r>
            <a:endParaRPr lang="cs-CZ" sz="1600" b="0" dirty="0"/>
          </a:p>
          <a:p>
            <a:pPr>
              <a:buFontTx/>
              <a:buChar char="-"/>
            </a:pPr>
            <a:endParaRPr lang="it-IT" sz="1600" b="0" dirty="0"/>
          </a:p>
          <a:p>
            <a:pPr>
              <a:buFontTx/>
              <a:buChar char="-"/>
            </a:pPr>
            <a:r>
              <a:rPr lang="it-IT" sz="1600" b="0" dirty="0"/>
              <a:t> </a:t>
            </a:r>
            <a:r>
              <a:rPr lang="cs-CZ" sz="1600" b="0" dirty="0"/>
              <a:t>Velmi příznivá cena</a:t>
            </a:r>
          </a:p>
        </p:txBody>
      </p:sp>
    </p:spTree>
    <p:extLst>
      <p:ext uri="{BB962C8B-B14F-4D97-AF65-F5344CB8AC3E}">
        <p14:creationId xmlns:p14="http://schemas.microsoft.com/office/powerpoint/2010/main" val="40082866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2627784" y="123478"/>
            <a:ext cx="6516216" cy="1102519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>Konec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83</a:t>
            </a:fld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1763688" y="473199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2195736" y="473199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1331640" y="473199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 descr="zámek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886177"/>
            <a:ext cx="1728192" cy="222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987824" y="1282144"/>
            <a:ext cx="25622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Děkujeme za Vaši pozornost</a:t>
            </a:r>
            <a:r>
              <a:rPr lang="cs-CZ" sz="1600" b="0" dirty="0"/>
              <a:t>.</a:t>
            </a:r>
            <a:endParaRPr lang="it-IT" sz="1600" b="0" dirty="0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662808" y="4099671"/>
            <a:ext cx="3781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/>
              <a:t>Začněte konečně s něčím j         </a:t>
            </a:r>
            <a:r>
              <a:rPr lang="cs-CZ" sz="2000" b="0" dirty="0" smtClean="0">
                <a:solidFill>
                  <a:srgbClr val="000099"/>
                </a:solidFill>
              </a:rPr>
              <a:t>.</a:t>
            </a:r>
            <a:endParaRPr lang="it-IT" sz="2000" b="0" dirty="0">
              <a:solidFill>
                <a:srgbClr val="000099"/>
              </a:solidFill>
            </a:endParaRPr>
          </a:p>
        </p:txBody>
      </p:sp>
      <p:pic>
        <p:nvPicPr>
          <p:cNvPr id="17" name="Obrázek 16" descr="inim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3528" y="4155926"/>
            <a:ext cx="476624" cy="22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6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864096" cy="5143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39552" y="339502"/>
            <a:ext cx="1296144" cy="918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991872" y="4515966"/>
            <a:ext cx="1152128" cy="6275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 descr="sicurit logo upravene mal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83518"/>
            <a:ext cx="1000894" cy="585966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9BE30-CADC-43CB-BEA9-65EE5EC31F3D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302768" y="1013927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Times" pitchFamily="18" charset="0"/>
              <a:buChar char="•"/>
            </a:pPr>
            <a:r>
              <a:rPr lang="it-IT" sz="160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Koncepce Hlasu po sběrnici</a:t>
            </a:r>
            <a:endParaRPr lang="it-IT" sz="16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dirty="0"/>
              <a:t>Bez nutnost tahání další kabeláže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dirty="0"/>
              <a:t>Bez rušení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dirty="0"/>
              <a:t>Hlas je všude tam, kde je sběrnice</a:t>
            </a:r>
            <a:endParaRPr lang="it-IT" sz="1600" dirty="0"/>
          </a:p>
          <a:p>
            <a:pPr>
              <a:buFontTx/>
              <a:buChar char="-"/>
            </a:pPr>
            <a:r>
              <a:rPr lang="cs-CZ" sz="1600" dirty="0"/>
              <a:t> Možnost využití stávajících instalací </a:t>
            </a:r>
            <a:r>
              <a:rPr lang="it-IT" sz="1600" dirty="0"/>
              <a:t>“</a:t>
            </a:r>
            <a:r>
              <a:rPr lang="cs-CZ" sz="1600" dirty="0"/>
              <a:t>nulové náklady</a:t>
            </a:r>
            <a:r>
              <a:rPr lang="it-IT" sz="1600" dirty="0"/>
              <a:t>”</a:t>
            </a:r>
            <a:endParaRPr lang="cs-CZ" sz="1600" dirty="0"/>
          </a:p>
          <a:p>
            <a:pPr>
              <a:buFontTx/>
              <a:buChar char="-"/>
            </a:pPr>
            <a:r>
              <a:rPr lang="cs-CZ" sz="1600" dirty="0"/>
              <a:t> Vzdálený odposlech</a:t>
            </a:r>
          </a:p>
          <a:p>
            <a:pPr>
              <a:buFontTx/>
              <a:buChar char="-"/>
            </a:pPr>
            <a:r>
              <a:rPr lang="cs-CZ" sz="1600" dirty="0"/>
              <a:t> </a:t>
            </a:r>
            <a:r>
              <a:rPr lang="cs-CZ" sz="1600" dirty="0" smtClean="0"/>
              <a:t>Interkom</a:t>
            </a:r>
            <a:endParaRPr lang="cs-CZ" sz="1600" dirty="0"/>
          </a:p>
          <a:p>
            <a:pPr>
              <a:buFontTx/>
              <a:buChar char="-"/>
            </a:pPr>
            <a:endParaRPr lang="cs-CZ" sz="1600" dirty="0"/>
          </a:p>
          <a:p>
            <a:pPr>
              <a:buFont typeface="Times" pitchFamily="18" charset="0"/>
              <a:buChar char="•"/>
            </a:pP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>
                <a:solidFill>
                  <a:srgbClr val="FF0000"/>
                </a:solidFill>
              </a:rPr>
              <a:t>Koncepce </a:t>
            </a:r>
            <a:r>
              <a:rPr lang="it-IT" sz="1600" b="1" dirty="0" smtClean="0">
                <a:solidFill>
                  <a:srgbClr val="FF0000"/>
                </a:solidFill>
              </a:rPr>
              <a:t>Text-to-speech</a:t>
            </a:r>
            <a:endParaRPr lang="it-IT" sz="1600" b="1" dirty="0">
              <a:solidFill>
                <a:srgbClr val="FF0000"/>
              </a:solidFill>
            </a:endParaRPr>
          </a:p>
          <a:p>
            <a:pPr>
              <a:buFont typeface="Times" pitchFamily="18" charset="0"/>
              <a:buNone/>
            </a:pP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dirty="0"/>
              <a:t>Jednoduchá instalace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dirty="0"/>
              <a:t>Bez nutnosti nahrávání hlasu pomocí mikrofonu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 </a:t>
            </a:r>
            <a:r>
              <a:rPr lang="cs-CZ" sz="1600" dirty="0"/>
              <a:t>Hlasový </a:t>
            </a:r>
            <a:r>
              <a:rPr lang="cs-CZ" sz="1600" dirty="0" smtClean="0"/>
              <a:t>průvodce</a:t>
            </a:r>
            <a:endParaRPr lang="it-IT" sz="1600" dirty="0"/>
          </a:p>
        </p:txBody>
      </p:sp>
      <p:pic>
        <p:nvPicPr>
          <p:cNvPr id="17" name="Picture 6" descr="http://inim.biz/gfx09/img_small/Img7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3924" y="194073"/>
            <a:ext cx="648023" cy="6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17" descr="voib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92993"/>
            <a:ext cx="208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11062</TotalTime>
  <Words>3215</Words>
  <Application>Microsoft Office PowerPoint</Application>
  <PresentationFormat>Předvádění na obrazovce (16:9)</PresentationFormat>
  <Paragraphs>1045</Paragraphs>
  <Slides>83</Slides>
  <Notes>83</Notes>
  <HiddenSlides>0</HiddenSlides>
  <MMClips>0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83</vt:i4>
      </vt:variant>
    </vt:vector>
  </HeadingPairs>
  <TitlesOfParts>
    <vt:vector size="96" baseType="lpstr">
      <vt:lpstr>Aharoni</vt:lpstr>
      <vt:lpstr>Arial</vt:lpstr>
      <vt:lpstr>Calibri</vt:lpstr>
      <vt:lpstr>Courier New</vt:lpstr>
      <vt:lpstr>L Frutiger Light</vt:lpstr>
      <vt:lpstr>Museo 500</vt:lpstr>
      <vt:lpstr>Museo Sans 500</vt:lpstr>
      <vt:lpstr>Tahoma</vt:lpstr>
      <vt:lpstr>Times</vt:lpstr>
      <vt:lpstr>Wingdings</vt:lpstr>
      <vt:lpstr>Motiv sady Office</vt:lpstr>
      <vt:lpstr>PHOTO-PAINT</vt:lpstr>
      <vt:lpstr>Image</vt:lpstr>
      <vt:lpstr> </vt:lpstr>
      <vt:lpstr>SmartLiving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ARIA/HG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Klávesnice Alien FW 2.0</vt:lpstr>
      <vt:lpstr>AlienMobile</vt:lpstr>
      <vt:lpstr>ALienMobile (Free  verze)</vt:lpstr>
      <vt:lpstr>AlienMobile+</vt:lpstr>
      <vt:lpstr>Evolution</vt:lpstr>
      <vt:lpstr>Evolution</vt:lpstr>
      <vt:lpstr>Prezentace aplikace PowerPoint</vt:lpstr>
      <vt:lpstr>Čtečka nBy/S</vt:lpstr>
      <vt:lpstr>Čtečka nBy/X</vt:lpstr>
      <vt:lpstr>Prezentace aplikace PowerPoint</vt:lpstr>
      <vt:lpstr>Expandér Flex5</vt:lpstr>
      <vt:lpstr>Flex5/U, Flex5/P  FW 1.5</vt:lpstr>
      <vt:lpstr>Prezentace aplikace PowerPoint</vt:lpstr>
      <vt:lpstr>Flex5/DAC FW 1.0</vt:lpstr>
      <vt:lpstr>Flex5/DAC FW 1.0</vt:lpstr>
      <vt:lpstr>Prezentace aplikace PowerPoint</vt:lpstr>
      <vt:lpstr>Prezentace aplikace PowerPoint</vt:lpstr>
      <vt:lpstr>Prezentace aplikace PowerPoint</vt:lpstr>
      <vt:lpstr>Izolátor – IB100</vt:lpstr>
      <vt:lpstr>Izolátor – IB100</vt:lpstr>
      <vt:lpstr>Prezentace aplikace PowerPoint</vt:lpstr>
      <vt:lpstr>IVY – sběrnicová siréna</vt:lpstr>
      <vt:lpstr>Prezentace aplikace PowerPoint</vt:lpstr>
      <vt:lpstr>SmartLogos30M</vt:lpstr>
      <vt:lpstr>Prezentace aplikace PowerPoint</vt:lpstr>
      <vt:lpstr>NEXUS</vt:lpstr>
      <vt:lpstr>Prezentace aplikace PowerPoint</vt:lpstr>
      <vt:lpstr>SmartLan/S</vt:lpstr>
      <vt:lpstr>SmartLan/G</vt:lpstr>
      <vt:lpstr>SmartLan/G</vt:lpstr>
      <vt:lpstr>SmartLan/G</vt:lpstr>
      <vt:lpstr>SmartLan/G FW 6.0</vt:lpstr>
      <vt:lpstr>SmartLan/G FW 6.0</vt:lpstr>
      <vt:lpstr>Prezentace aplikace PowerPoint</vt:lpstr>
      <vt:lpstr>AIR2</vt:lpstr>
      <vt:lpstr>AIR2 – BS100</vt:lpstr>
      <vt:lpstr>ARIA FW 1.0</vt:lpstr>
      <vt:lpstr>AIR2 – IR100</vt:lpstr>
      <vt:lpstr>AIR2 – XIR200W, XDT200W</vt:lpstr>
      <vt:lpstr>AIR2 – OTT100W</vt:lpstr>
      <vt:lpstr>AIR2 – IR200</vt:lpstr>
      <vt:lpstr>AIR2 – MC100</vt:lpstr>
      <vt:lpstr>AIR2 – MC200</vt:lpstr>
      <vt:lpstr>AIR2 – FD100</vt:lpstr>
      <vt:lpstr>AIR2 – KF100</vt:lpstr>
      <vt:lpstr>HEDERA</vt:lpstr>
      <vt:lpstr>Prezentace aplikace PowerPoint</vt:lpstr>
      <vt:lpstr>Detektory</vt:lpstr>
      <vt:lpstr>Detektory</vt:lpstr>
      <vt:lpstr>Příslušenství</vt:lpstr>
      <vt:lpstr>NRB100</vt:lpstr>
      <vt:lpstr>Smarty</vt:lpstr>
      <vt:lpstr>Prezentace aplikace PowerPoint</vt:lpstr>
      <vt:lpstr>Napájecí zdroje</vt:lpstr>
      <vt:lpstr>Napájecí zdroje</vt:lpstr>
      <vt:lpstr>Certifikace</vt:lpstr>
      <vt:lpstr>Proč zvolit INIM?</vt:lpstr>
      <vt:lpstr>Konec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subject>CCTV Sicurit Video</dc:subject>
  <dc:creator>Radim Karpíšek</dc:creator>
  <cp:keywords>CCTV, SICURIT, VIDEO, AHD, HDSDI</cp:keywords>
  <cp:lastModifiedBy>Petr Stverka</cp:lastModifiedBy>
  <cp:revision>143</cp:revision>
  <dcterms:created xsi:type="dcterms:W3CDTF">2014-12-21T10:09:49Z</dcterms:created>
  <dcterms:modified xsi:type="dcterms:W3CDTF">2017-10-19T14:40:02Z</dcterms:modified>
</cp:coreProperties>
</file>